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08" r:id="rId3"/>
    <p:sldId id="346" r:id="rId5"/>
    <p:sldId id="289" r:id="rId6"/>
    <p:sldId id="290" r:id="rId7"/>
    <p:sldId id="310" r:id="rId8"/>
    <p:sldId id="309" r:id="rId9"/>
    <p:sldId id="273" r:id="rId10"/>
    <p:sldId id="275" r:id="rId11"/>
    <p:sldId id="313" r:id="rId12"/>
    <p:sldId id="314" r:id="rId13"/>
    <p:sldId id="301" r:id="rId14"/>
    <p:sldId id="348" r:id="rId15"/>
    <p:sldId id="324" r:id="rId16"/>
    <p:sldId id="325" r:id="rId17"/>
    <p:sldId id="332" r:id="rId18"/>
    <p:sldId id="333" r:id="rId19"/>
    <p:sldId id="335" r:id="rId20"/>
    <p:sldId id="336" r:id="rId21"/>
    <p:sldId id="338" r:id="rId22"/>
    <p:sldId id="339" r:id="rId23"/>
    <p:sldId id="340" r:id="rId24"/>
    <p:sldId id="341" r:id="rId25"/>
    <p:sldId id="342" r:id="rId26"/>
    <p:sldId id="343" r:id="rId27"/>
    <p:sldId id="262" r:id="rId28"/>
    <p:sldId id="265"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A5A5A5"/>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9" autoAdjust="0"/>
    <p:restoredTop sz="89299" autoAdjust="0"/>
  </p:normalViewPr>
  <p:slideViewPr>
    <p:cSldViewPr snapToGrid="0">
      <p:cViewPr>
        <p:scale>
          <a:sx n="80" d="100"/>
          <a:sy n="80" d="100"/>
        </p:scale>
        <p:origin x="-510" y="1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48D2E-AF02-4DCE-B074-B92153B9F50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DA67F-B4CA-4472-A62D-C6C405E2262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b="0" dirty="0" smtClean="0">
              <a:solidFill>
                <a:schemeClr val="tx1"/>
              </a:solidFill>
              <a:effectLst/>
              <a:latin typeface="黑体" pitchFamily="49" charset="-122"/>
              <a:ea typeface="黑体" pitchFamily="49" charset="-122"/>
            </a:endParaRPr>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b="0" dirty="0" smtClean="0">
              <a:solidFill>
                <a:schemeClr val="tx1"/>
              </a:solidFill>
              <a:effectLst/>
              <a:latin typeface="黑体" pitchFamily="49" charset="-122"/>
              <a:ea typeface="黑体" pitchFamily="49" charset="-122"/>
            </a:endParaRPr>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b="0" dirty="0" smtClean="0">
              <a:solidFill>
                <a:schemeClr val="tx1"/>
              </a:solidFill>
              <a:effectLst/>
              <a:latin typeface="黑体" pitchFamily="49" charset="-122"/>
              <a:ea typeface="黑体" pitchFamily="49" charset="-122"/>
            </a:endParaRPr>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b="0" dirty="0" smtClean="0">
              <a:solidFill>
                <a:schemeClr val="tx1"/>
              </a:solidFill>
              <a:effectLst/>
              <a:latin typeface="黑体" pitchFamily="49" charset="-122"/>
              <a:ea typeface="黑体" pitchFamily="49" charset="-122"/>
            </a:endParaRPr>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br>
              <a:rPr lang="en-US" altLang="zh-CN" dirty="0" smtClean="0"/>
            </a:br>
            <a:endParaRPr lang="zh-CN" altLang="en-US" dirty="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1FDA67F-B4CA-4472-A62D-C6C405E2262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defTabSz="914400" rtl="0" eaLnBrk="1" latinLnBrk="0" hangingPunct="1">
              <a:lnSpc>
                <a:spcPct val="90000"/>
              </a:lnSpc>
              <a:spcBef>
                <a:spcPct val="0"/>
              </a:spcBef>
              <a:buNone/>
              <a:defRPr lang="zh-CN" altLang="en-US" sz="3600" b="1" kern="1200" dirty="0">
                <a:solidFill>
                  <a:schemeClr val="accent1">
                    <a:lumMod val="50000"/>
                  </a:schemeClr>
                </a:solidFill>
                <a:latin typeface="Times New Roman" panose="02020603050405020304" pitchFamily="18" charset="0"/>
                <a:ea typeface="仿宋" panose="02010609060101010101" pitchFamily="49" charset="-122"/>
                <a:cs typeface="Times New Roman" panose="02020603050405020304" pitchFamily="18" charset="0"/>
              </a:defRPr>
            </a:lvl1pPr>
          </a:lstStyle>
          <a:p>
            <a:r>
              <a:rPr lang="zh-CN" altLang="en-US" dirty="0" smtClean="0"/>
              <a:t>单击此处编辑母版标题样式</a:t>
            </a:r>
            <a:endParaRPr lang="zh-CN" altLang="en-US" dirty="0"/>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单击以编辑母版副标题样式</a:t>
            </a:r>
            <a:endParaRPr lang="zh-CN" altLang="en-US" dirty="0"/>
          </a:p>
        </p:txBody>
      </p:sp>
      <p:sp>
        <p:nvSpPr>
          <p:cNvPr id="4" name="日期占位符 3"/>
          <p:cNvSpPr>
            <a:spLocks noGrp="1"/>
          </p:cNvSpPr>
          <p:nvPr>
            <p:ph type="dt" sz="half" idx="10"/>
          </p:nvPr>
        </p:nvSpPr>
        <p:spPr/>
        <p:txBody>
          <a:bodyPr/>
          <a:lstStyle/>
          <a:p>
            <a:fld id="{3A1BC03B-13BB-476B-B07A-5829C61798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D14C75-72F5-4DB0-8A81-90E8A5303F2F}" type="slidenum">
              <a:rPr lang="zh-CN" altLang="en-US" smtClean="0"/>
            </a:fld>
            <a:endParaRPr lang="zh-CN" altLang="en-US"/>
          </a:p>
        </p:txBody>
      </p:sp>
      <p:pic>
        <p:nvPicPr>
          <p:cNvPr id="10" name="图片 9"/>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CrisscrossEtching trans="75000"/>
                    </a14:imgEffect>
                    <a14:imgEffect>
                      <a14:colorTemperature colorTemp="11200"/>
                    </a14:imgEffect>
                    <a14:imgEffect>
                      <a14:saturation sat="300000"/>
                    </a14:imgEffect>
                  </a14:imgLayer>
                </a14:imgProps>
              </a:ext>
            </a:extLst>
          </a:blip>
          <a:stretch>
            <a:fillRect/>
          </a:stretch>
        </p:blipFill>
        <p:spPr>
          <a:xfrm>
            <a:off x="0" y="0"/>
            <a:ext cx="12204000" cy="973274"/>
          </a:xfrm>
          <a:prstGeom prst="rect">
            <a:avLst/>
          </a:prstGeom>
        </p:spPr>
      </p:pic>
      <p:grpSp>
        <p:nvGrpSpPr>
          <p:cNvPr id="17" name="组合 16"/>
          <p:cNvGrpSpPr/>
          <p:nvPr userDrawn="1"/>
        </p:nvGrpSpPr>
        <p:grpSpPr>
          <a:xfrm>
            <a:off x="0" y="0"/>
            <a:ext cx="12204000" cy="973274"/>
            <a:chOff x="0" y="0"/>
            <a:chExt cx="12204000" cy="973274"/>
          </a:xfrm>
        </p:grpSpPr>
        <p:pic>
          <p:nvPicPr>
            <p:cNvPr id="18" name="图片 17"/>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CrisscrossEtching trans="75000"/>
                      </a14:imgEffect>
                      <a14:imgEffect>
                        <a14:colorTemperature colorTemp="11200"/>
                      </a14:imgEffect>
                      <a14:imgEffect>
                        <a14:saturation sat="300000"/>
                      </a14:imgEffect>
                    </a14:imgLayer>
                  </a14:imgProps>
                </a:ext>
              </a:extLst>
            </a:blip>
            <a:stretch>
              <a:fillRect/>
            </a:stretch>
          </p:blipFill>
          <p:spPr>
            <a:xfrm>
              <a:off x="0" y="0"/>
              <a:ext cx="12204000" cy="973274"/>
            </a:xfrm>
            <a:prstGeom prst="rect">
              <a:avLst/>
            </a:prstGeom>
          </p:spPr>
        </p:pic>
        <p:pic>
          <p:nvPicPr>
            <p:cNvPr id="19" name="图片 18"/>
            <p:cNvPicPr>
              <a:picLocks noChangeAspect="1"/>
            </p:cNvPicPr>
            <p:nvPr/>
          </p:nvPicPr>
          <p:blipFill>
            <a:blip r:embed="rId4"/>
            <a:stretch>
              <a:fillRect/>
            </a:stretch>
          </p:blipFill>
          <p:spPr>
            <a:xfrm>
              <a:off x="11503025" y="127573"/>
              <a:ext cx="571764" cy="720000"/>
            </a:xfrm>
            <a:prstGeom prst="rect">
              <a:avLst/>
            </a:prstGeom>
          </p:spPr>
        </p:pic>
        <p:pic>
          <p:nvPicPr>
            <p:cNvPr id="21" name="图片 20"/>
            <p:cNvPicPr>
              <a:picLocks noChangeAspect="1"/>
            </p:cNvPicPr>
            <p:nvPr/>
          </p:nvPicPr>
          <p:blipFill rotWithShape="1">
            <a:blip r:embed="rId5"/>
            <a:srcRect b="41473"/>
            <a:stretch>
              <a:fillRect/>
            </a:stretch>
          </p:blipFill>
          <p:spPr>
            <a:xfrm>
              <a:off x="779089" y="689929"/>
              <a:ext cx="2924175" cy="239712"/>
            </a:xfrm>
            <a:prstGeom prst="rect">
              <a:avLst/>
            </a:prstGeom>
          </p:spPr>
        </p:pic>
        <p:sp>
          <p:nvSpPr>
            <p:cNvPr id="22" name="矩形 21"/>
            <p:cNvSpPr/>
            <p:nvPr/>
          </p:nvSpPr>
          <p:spPr>
            <a:xfrm>
              <a:off x="915056" y="633807"/>
              <a:ext cx="2558714" cy="338554"/>
            </a:xfrm>
            <a:prstGeom prst="rect">
              <a:avLst/>
            </a:prstGeom>
          </p:spPr>
          <p:txBody>
            <a:bodyPr wrap="none">
              <a:spAutoFit/>
            </a:bodyPr>
            <a:lstStyle/>
            <a:p>
              <a:r>
                <a:rPr lang="en-US" altLang="zh-CN" sz="1600" dirty="0" smtClean="0">
                  <a:solidFill>
                    <a:schemeClr val="bg1"/>
                  </a:solidFill>
                  <a:latin typeface="Bahnschrift Condensed" panose="020B0502040204020203" pitchFamily="34" charset="0"/>
                </a:rPr>
                <a:t>Chongqing University of Technology</a:t>
              </a:r>
              <a:endParaRPr lang="zh-CN" altLang="en-US" sz="1600" dirty="0">
                <a:solidFill>
                  <a:schemeClr val="bg1"/>
                </a:solidFill>
                <a:latin typeface="Bahnschrift Condensed" panose="020B0502040204020203" pitchFamily="34" charset="0"/>
              </a:endParaRPr>
            </a:p>
          </p:txBody>
        </p:sp>
        <p:pic>
          <p:nvPicPr>
            <p:cNvPr id="23" name="图片 22"/>
            <p:cNvPicPr>
              <a:picLocks noChangeAspect="1"/>
            </p:cNvPicPr>
            <p:nvPr/>
          </p:nvPicPr>
          <p:blipFill rotWithShape="1">
            <a:blip r:embed="rId6"/>
            <a:srcRect b="25639"/>
            <a:stretch>
              <a:fillRect/>
            </a:stretch>
          </p:blipFill>
          <p:spPr>
            <a:xfrm>
              <a:off x="883306" y="118429"/>
              <a:ext cx="3038475" cy="849946"/>
            </a:xfrm>
            <a:prstGeom prst="rect">
              <a:avLst/>
            </a:prstGeom>
          </p:spPr>
        </p:pic>
        <p:sp>
          <p:nvSpPr>
            <p:cNvPr id="24" name="矩形 23"/>
            <p:cNvSpPr/>
            <p:nvPr/>
          </p:nvSpPr>
          <p:spPr>
            <a:xfrm>
              <a:off x="1004107" y="80242"/>
              <a:ext cx="2132793" cy="769441"/>
            </a:xfrm>
            <a:prstGeom prst="rect">
              <a:avLst/>
            </a:prstGeom>
          </p:spPr>
          <p:txBody>
            <a:bodyPr wrap="square">
              <a:spAutoFit/>
            </a:bodyPr>
            <a:lstStyle/>
            <a:p>
              <a:r>
                <a:rPr lang="en-US" altLang="zh-CN" sz="2200" dirty="0" smtClean="0">
                  <a:solidFill>
                    <a:schemeClr val="bg1"/>
                  </a:solidFill>
                  <a:latin typeface="Bahnschrift Condensed" panose="020B0502040204020203" pitchFamily="34" charset="0"/>
                </a:rPr>
                <a:t>Chongqing University of Technology</a:t>
              </a:r>
              <a:endParaRPr lang="zh-CN" altLang="en-US" sz="2200" dirty="0">
                <a:solidFill>
                  <a:schemeClr val="bg1"/>
                </a:solidFill>
                <a:latin typeface="Bahnschrift Condensed" panose="020B0502040204020203" pitchFamily="34" charset="0"/>
              </a:endParaRPr>
            </a:p>
          </p:txBody>
        </p:sp>
        <p:sp>
          <p:nvSpPr>
            <p:cNvPr id="25" name="矩形 24"/>
            <p:cNvSpPr/>
            <p:nvPr/>
          </p:nvSpPr>
          <p:spPr>
            <a:xfrm>
              <a:off x="10261930" y="99463"/>
              <a:ext cx="1247643" cy="323165"/>
            </a:xfrm>
            <a:prstGeom prst="rect">
              <a:avLst/>
            </a:prstGeom>
          </p:spPr>
          <p:txBody>
            <a:bodyPr wrap="square">
              <a:spAutoFit/>
            </a:bodyPr>
            <a:lstStyle/>
            <a:p>
              <a:r>
                <a:rPr lang="en-US" altLang="zh-CN" sz="1500" dirty="0" smtClean="0">
                  <a:solidFill>
                    <a:schemeClr val="bg1"/>
                  </a:solidFill>
                  <a:latin typeface="Gill Sans Ultra Bold" panose="020B0A02020104020203" pitchFamily="34" charset="0"/>
                </a:rPr>
                <a:t>ATAI</a:t>
              </a:r>
              <a:endParaRPr lang="zh-CN" altLang="en-US" sz="1500" dirty="0">
                <a:solidFill>
                  <a:schemeClr val="bg1"/>
                </a:solidFill>
                <a:latin typeface="Gill Sans Ultra Bold" panose="020B0A02020104020203" pitchFamily="34" charset="0"/>
              </a:endParaRPr>
            </a:p>
          </p:txBody>
        </p:sp>
      </p:grpSp>
      <p:sp>
        <p:nvSpPr>
          <p:cNvPr id="27" name="矩形 26"/>
          <p:cNvSpPr/>
          <p:nvPr userDrawn="1"/>
        </p:nvSpPr>
        <p:spPr>
          <a:xfrm>
            <a:off x="10261936" y="308328"/>
            <a:ext cx="1930064" cy="646331"/>
          </a:xfrm>
          <a:prstGeom prst="rect">
            <a:avLst/>
          </a:prstGeom>
        </p:spPr>
        <p:txBody>
          <a:bodyPr wrap="square">
            <a:spAutoFit/>
          </a:bodyPr>
          <a:lstStyle/>
          <a:p>
            <a:r>
              <a:rPr lang="en-US" altLang="zh-CN" dirty="0">
                <a:solidFill>
                  <a:schemeClr val="bg1">
                    <a:lumMod val="85000"/>
                  </a:schemeClr>
                </a:solidFill>
                <a:latin typeface="Bahnschrift Condensed" panose="020B0502040204020203" pitchFamily="34" charset="0"/>
              </a:rPr>
              <a:t>Advanced Technique of Artificial </a:t>
            </a:r>
            <a:r>
              <a:rPr lang="en-US" altLang="zh-CN" dirty="0" smtClean="0">
                <a:solidFill>
                  <a:schemeClr val="bg1">
                    <a:lumMod val="85000"/>
                  </a:schemeClr>
                </a:solidFill>
                <a:latin typeface="Bahnschrift Condensed" panose="020B0502040204020203" pitchFamily="34" charset="0"/>
              </a:rPr>
              <a:t> Intelligence</a:t>
            </a:r>
            <a:endParaRPr lang="zh-CN" altLang="en-US" dirty="0">
              <a:solidFill>
                <a:schemeClr val="bg1">
                  <a:lumMod val="85000"/>
                </a:schemeClr>
              </a:solidFill>
              <a:latin typeface="Bahnschrift Condensed" panose="020B0502040204020203"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A1BC03B-13BB-476B-B07A-5829C61798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D14C75-72F5-4DB0-8A81-90E8A5303F2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A1BC03B-13BB-476B-B07A-5829C61798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D14C75-72F5-4DB0-8A81-90E8A5303F2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770528"/>
            <a:ext cx="10515600" cy="482946"/>
          </a:xfrm>
        </p:spPr>
        <p:txBody>
          <a:bodyPr>
            <a:noAutofit/>
          </a:bodyPr>
          <a:lstStyle>
            <a:lvl1pPr algn="ctr" defTabSz="914400" rtl="0" eaLnBrk="1" latinLnBrk="0" hangingPunct="1">
              <a:lnSpc>
                <a:spcPct val="90000"/>
              </a:lnSpc>
              <a:spcBef>
                <a:spcPct val="0"/>
              </a:spcBef>
              <a:buNone/>
              <a:defRPr lang="zh-CN" altLang="en-US" sz="2900" b="1" kern="1200" dirty="0">
                <a:solidFill>
                  <a:srgbClr val="002060"/>
                </a:solidFill>
                <a:effectLst>
                  <a:glow rad="63500">
                    <a:schemeClr val="bg1"/>
                  </a:glow>
                  <a:reflection blurRad="6350" stA="55000" endA="300" endPos="35000" dir="5400000" sy="-100000" algn="bl" rotWithShape="0"/>
                </a:effectLst>
                <a:latin typeface="华康俪金黑W8(P)" panose="020B0800000000000000" pitchFamily="34" charset="-122"/>
                <a:ea typeface="华康俪金黑W8(P)" panose="020B0800000000000000" pitchFamily="34" charset="-122"/>
                <a:cs typeface="Times New Roman" panose="02020603050405020304"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hasCustomPrompt="1"/>
          </p:nvPr>
        </p:nvSpPr>
        <p:spPr>
          <a:xfrm>
            <a:off x="838200" y="1316974"/>
            <a:ext cx="10515600" cy="4859989"/>
          </a:xfrm>
        </p:spPr>
        <p:txBody>
          <a:bodyPr/>
          <a:lstStyle>
            <a:lvl1pPr marL="358775" indent="-457200" algn="l" defTabSz="914400" rtl="0" eaLnBrk="0" fontAlgn="base" latinLnBrk="0" hangingPunct="0">
              <a:lnSpc>
                <a:spcPct val="90000"/>
              </a:lnSpc>
              <a:spcBef>
                <a:spcPct val="0"/>
              </a:spcBef>
              <a:spcAft>
                <a:spcPct val="0"/>
              </a:spcAft>
              <a:buSzPct val="75000"/>
              <a:buFont typeface="Wingdings" panose="05000000000000000000" pitchFamily="2" charset="2"/>
              <a:buChar char="n"/>
              <a:defRPr lang="zh-CN" altLang="en-US" sz="2600" b="1" kern="100" spc="50" dirty="0" smtClean="0">
                <a:ln w="11430"/>
                <a:gradFill>
                  <a:gsLst>
                    <a:gs pos="25000">
                      <a:srgbClr val="C0504D">
                        <a:satMod val="155000"/>
                      </a:srgbClr>
                    </a:gs>
                    <a:gs pos="100000">
                      <a:srgbClr val="C0504D">
                        <a:shade val="45000"/>
                        <a:satMod val="165000"/>
                      </a:srgbClr>
                    </a:gs>
                  </a:gsLst>
                  <a:lin ang="5400000"/>
                </a:gra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Times New Roman" panose="02020603050405020304" pitchFamily="18" charset="0"/>
              </a:defRPr>
            </a:lvl1pPr>
            <a:lvl2pPr>
              <a:defRPr lang="zh-CN" altLang="en-US" sz="2400" kern="1200" dirty="0" smtClean="0">
                <a:solidFill>
                  <a:schemeClr val="tx1"/>
                </a:solidFill>
                <a:latin typeface="Times New Roman" panose="02020603050405020304" pitchFamily="18" charset="0"/>
                <a:ea typeface="仿宋" panose="02010609060101010101" pitchFamily="49" charset="-122"/>
                <a:cs typeface="Times New Roman" panose="02020603050405020304" pitchFamily="18" charset="0"/>
              </a:defRPr>
            </a:lvl2pPr>
            <a:lvl3pPr>
              <a:defRPr sz="2200"/>
            </a:lvl3pPr>
          </a:lstStyle>
          <a:p>
            <a:pPr lvl="0"/>
            <a:r>
              <a:rPr lang="zh-CN" altLang="en-US" dirty="0" smtClean="0"/>
              <a:t>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3A1BC03B-13BB-476B-B07A-5829C61798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D14C75-72F5-4DB0-8A81-90E8A5303F2F}" type="slidenum">
              <a:rPr lang="zh-CN" altLang="en-US" smtClean="0"/>
            </a:fld>
            <a:endParaRPr lang="zh-CN" altLang="en-US"/>
          </a:p>
        </p:txBody>
      </p:sp>
      <p:pic>
        <p:nvPicPr>
          <p:cNvPr id="14" name="图片 13"/>
          <p:cNvPicPr>
            <a:picLocks noChangeAspect="1"/>
          </p:cNvPicPr>
          <p:nvPr userDrawn="1"/>
        </p:nvPicPr>
        <p:blipFill>
          <a:blip r:embed="rId2"/>
          <a:stretch>
            <a:fillRect/>
          </a:stretch>
        </p:blipFill>
        <p:spPr>
          <a:xfrm>
            <a:off x="0" y="212"/>
            <a:ext cx="12204000" cy="603327"/>
          </a:xfrm>
          <a:prstGeom prst="rect">
            <a:avLst/>
          </a:prstGeom>
        </p:spPr>
      </p:pic>
      <p:grpSp>
        <p:nvGrpSpPr>
          <p:cNvPr id="9" name="组合 8"/>
          <p:cNvGrpSpPr/>
          <p:nvPr userDrawn="1"/>
        </p:nvGrpSpPr>
        <p:grpSpPr>
          <a:xfrm>
            <a:off x="0" y="0"/>
            <a:ext cx="12291084" cy="608944"/>
            <a:chOff x="0" y="0"/>
            <a:chExt cx="12291084" cy="608944"/>
          </a:xfrm>
        </p:grpSpPr>
        <p:pic>
          <p:nvPicPr>
            <p:cNvPr id="10" name="图片 9"/>
            <p:cNvPicPr>
              <a:picLocks noChangeAspect="1"/>
            </p:cNvPicPr>
            <p:nvPr/>
          </p:nvPicPr>
          <p:blipFill>
            <a:blip r:embed="rId2">
              <a:duotone>
                <a:schemeClr val="accent1">
                  <a:shade val="45000"/>
                  <a:satMod val="135000"/>
                </a:schemeClr>
                <a:prstClr val="white"/>
              </a:duotone>
            </a:blip>
            <a:stretch>
              <a:fillRect/>
            </a:stretch>
          </p:blipFill>
          <p:spPr>
            <a:xfrm>
              <a:off x="0" y="0"/>
              <a:ext cx="12204000" cy="603327"/>
            </a:xfrm>
            <a:prstGeom prst="rect">
              <a:avLst/>
            </a:prstGeom>
          </p:spPr>
        </p:pic>
        <p:pic>
          <p:nvPicPr>
            <p:cNvPr id="11" name="图片 10"/>
            <p:cNvPicPr>
              <a:picLocks noChangeAspect="1"/>
            </p:cNvPicPr>
            <p:nvPr/>
          </p:nvPicPr>
          <p:blipFill>
            <a:blip r:embed="rId3"/>
            <a:stretch>
              <a:fillRect/>
            </a:stretch>
          </p:blipFill>
          <p:spPr>
            <a:xfrm>
              <a:off x="565604" y="126322"/>
              <a:ext cx="1887310" cy="465182"/>
            </a:xfrm>
            <a:prstGeom prst="rect">
              <a:avLst/>
            </a:prstGeom>
          </p:spPr>
        </p:pic>
        <p:sp>
          <p:nvSpPr>
            <p:cNvPr id="12" name="矩形 11"/>
            <p:cNvSpPr/>
            <p:nvPr/>
          </p:nvSpPr>
          <p:spPr>
            <a:xfrm>
              <a:off x="565605" y="54946"/>
              <a:ext cx="1639713" cy="553998"/>
            </a:xfrm>
            <a:prstGeom prst="rect">
              <a:avLst/>
            </a:prstGeom>
          </p:spPr>
          <p:txBody>
            <a:bodyPr wrap="square">
              <a:spAutoFit/>
            </a:bodyPr>
            <a:lstStyle/>
            <a:p>
              <a:r>
                <a:rPr lang="en-US" altLang="zh-CN" sz="1500" dirty="0" smtClean="0">
                  <a:solidFill>
                    <a:schemeClr val="bg1"/>
                  </a:solidFill>
                  <a:latin typeface="Bahnschrift Condensed" panose="020B0502040204020203" pitchFamily="34" charset="0"/>
                </a:rPr>
                <a:t>Chongqing University of Technology</a:t>
              </a:r>
              <a:endParaRPr lang="zh-CN" altLang="en-US" sz="1500" dirty="0">
                <a:solidFill>
                  <a:schemeClr val="bg1"/>
                </a:solidFill>
                <a:latin typeface="Bahnschrift Condensed" panose="020B0502040204020203" pitchFamily="34" charset="0"/>
              </a:endParaRPr>
            </a:p>
          </p:txBody>
        </p:sp>
        <p:pic>
          <p:nvPicPr>
            <p:cNvPr id="13" name="图片 12"/>
            <p:cNvPicPr>
              <a:picLocks noChangeAspect="1"/>
            </p:cNvPicPr>
            <p:nvPr/>
          </p:nvPicPr>
          <p:blipFill>
            <a:blip r:embed="rId4"/>
            <a:stretch>
              <a:fillRect/>
            </a:stretch>
          </p:blipFill>
          <p:spPr>
            <a:xfrm>
              <a:off x="11781632" y="0"/>
              <a:ext cx="340517" cy="504825"/>
            </a:xfrm>
            <a:prstGeom prst="rect">
              <a:avLst/>
            </a:prstGeom>
          </p:spPr>
        </p:pic>
        <p:sp>
          <p:nvSpPr>
            <p:cNvPr id="15" name="矩形 14"/>
            <p:cNvSpPr/>
            <p:nvPr/>
          </p:nvSpPr>
          <p:spPr>
            <a:xfrm>
              <a:off x="10944358" y="178331"/>
              <a:ext cx="1346726" cy="400110"/>
            </a:xfrm>
            <a:prstGeom prst="rect">
              <a:avLst/>
            </a:prstGeom>
          </p:spPr>
          <p:txBody>
            <a:bodyPr wrap="square">
              <a:spAutoFit/>
            </a:bodyPr>
            <a:lstStyle/>
            <a:p>
              <a:r>
                <a:rPr lang="en-US" altLang="zh-CN" sz="1000" dirty="0">
                  <a:solidFill>
                    <a:schemeClr val="bg1">
                      <a:lumMod val="85000"/>
                    </a:schemeClr>
                  </a:solidFill>
                  <a:latin typeface="Bahnschrift Condensed" panose="020B0502040204020203" pitchFamily="34" charset="0"/>
                </a:rPr>
                <a:t>Advanced Technique of Artificial </a:t>
              </a:r>
              <a:r>
                <a:rPr lang="en-US" altLang="zh-CN" sz="1000" dirty="0" smtClean="0">
                  <a:solidFill>
                    <a:schemeClr val="bg1">
                      <a:lumMod val="85000"/>
                    </a:schemeClr>
                  </a:solidFill>
                  <a:latin typeface="Bahnschrift Condensed" panose="020B0502040204020203" pitchFamily="34" charset="0"/>
                </a:rPr>
                <a:t> Intelligence</a:t>
              </a:r>
              <a:endParaRPr lang="zh-CN" altLang="en-US" sz="1000" dirty="0">
                <a:solidFill>
                  <a:schemeClr val="bg1">
                    <a:lumMod val="85000"/>
                  </a:schemeClr>
                </a:solidFill>
                <a:latin typeface="Bahnschrift Condensed" panose="020B0502040204020203" pitchFamily="34" charset="0"/>
              </a:endParaRPr>
            </a:p>
          </p:txBody>
        </p:sp>
        <p:sp>
          <p:nvSpPr>
            <p:cNvPr id="16" name="矩形 15"/>
            <p:cNvSpPr/>
            <p:nvPr/>
          </p:nvSpPr>
          <p:spPr>
            <a:xfrm>
              <a:off x="10944357" y="17702"/>
              <a:ext cx="1247643" cy="276999"/>
            </a:xfrm>
            <a:prstGeom prst="rect">
              <a:avLst/>
            </a:prstGeom>
          </p:spPr>
          <p:txBody>
            <a:bodyPr wrap="square">
              <a:spAutoFit/>
            </a:bodyPr>
            <a:lstStyle/>
            <a:p>
              <a:r>
                <a:rPr lang="en-US" altLang="zh-CN" sz="1200" dirty="0" smtClean="0">
                  <a:solidFill>
                    <a:schemeClr val="bg1"/>
                  </a:solidFill>
                  <a:latin typeface="Gill Sans Ultra Bold" panose="020B0A02020104020203" pitchFamily="34" charset="0"/>
                </a:rPr>
                <a:t>ATAI</a:t>
              </a:r>
              <a:endParaRPr lang="zh-CN" altLang="en-US" sz="1200" dirty="0">
                <a:solidFill>
                  <a:schemeClr val="bg1"/>
                </a:solidFill>
                <a:latin typeface="Gill Sans Ultra Bold" panose="020B0A02020104020203" pitchFamily="34" charset="0"/>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3A1BC03B-13BB-476B-B07A-5829C61798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D14C75-72F5-4DB0-8A81-90E8A5303F2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A1BC03B-13BB-476B-B07A-5829C61798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D14C75-72F5-4DB0-8A81-90E8A5303F2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A1BC03B-13BB-476B-B07A-5829C61798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4D14C75-72F5-4DB0-8A81-90E8A5303F2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A1BC03B-13BB-476B-B07A-5829C61798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4D14C75-72F5-4DB0-8A81-90E8A5303F2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A1BC03B-13BB-476B-B07A-5829C61798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4D14C75-72F5-4DB0-8A81-90E8A5303F2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3A1BC03B-13BB-476B-B07A-5829C61798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D14C75-72F5-4DB0-8A81-90E8A5303F2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3A1BC03B-13BB-476B-B07A-5829C61798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D14C75-72F5-4DB0-8A81-90E8A5303F2F}" type="slidenum">
              <a:rPr lang="zh-CN" altLang="en-US" smtClean="0"/>
            </a:fld>
            <a:endParaRPr lang="zh-CN" altLang="en-US"/>
          </a:p>
        </p:txBody>
      </p:sp>
      <p:grpSp>
        <p:nvGrpSpPr>
          <p:cNvPr id="9" name="组合 8"/>
          <p:cNvGrpSpPr/>
          <p:nvPr userDrawn="1"/>
        </p:nvGrpSpPr>
        <p:grpSpPr>
          <a:xfrm>
            <a:off x="565604" y="0"/>
            <a:ext cx="11725480" cy="608944"/>
            <a:chOff x="565604" y="0"/>
            <a:chExt cx="11725480" cy="608944"/>
          </a:xfrm>
        </p:grpSpPr>
        <p:pic>
          <p:nvPicPr>
            <p:cNvPr id="11" name="图片 10"/>
            <p:cNvPicPr>
              <a:picLocks noChangeAspect="1"/>
            </p:cNvPicPr>
            <p:nvPr/>
          </p:nvPicPr>
          <p:blipFill>
            <a:blip r:embed="rId2"/>
            <a:stretch>
              <a:fillRect/>
            </a:stretch>
          </p:blipFill>
          <p:spPr>
            <a:xfrm>
              <a:off x="565604" y="126322"/>
              <a:ext cx="1887310" cy="465182"/>
            </a:xfrm>
            <a:prstGeom prst="rect">
              <a:avLst/>
            </a:prstGeom>
          </p:spPr>
        </p:pic>
        <p:sp>
          <p:nvSpPr>
            <p:cNvPr id="12" name="矩形 11"/>
            <p:cNvSpPr/>
            <p:nvPr/>
          </p:nvSpPr>
          <p:spPr>
            <a:xfrm>
              <a:off x="565605" y="54946"/>
              <a:ext cx="1639713" cy="553998"/>
            </a:xfrm>
            <a:prstGeom prst="rect">
              <a:avLst/>
            </a:prstGeom>
          </p:spPr>
          <p:txBody>
            <a:bodyPr wrap="square">
              <a:spAutoFit/>
            </a:bodyPr>
            <a:lstStyle/>
            <a:p>
              <a:r>
                <a:rPr lang="en-US" altLang="zh-CN" sz="1500" dirty="0" smtClean="0">
                  <a:solidFill>
                    <a:schemeClr val="bg1"/>
                  </a:solidFill>
                  <a:latin typeface="Bahnschrift Condensed" panose="020B0502040204020203" pitchFamily="34" charset="0"/>
                </a:rPr>
                <a:t>Chongqing University of </a:t>
              </a:r>
              <a:r>
                <a:rPr lang="en-US" altLang="zh-CN" sz="1500" dirty="0" err="1" smtClean="0">
                  <a:solidFill>
                    <a:schemeClr val="bg1"/>
                  </a:solidFill>
                  <a:latin typeface="Bahnschrift Condensed" panose="020B0502040204020203" pitchFamily="34" charset="0"/>
                </a:rPr>
                <a:t>Technlogy</a:t>
              </a:r>
              <a:endParaRPr lang="zh-CN" altLang="en-US" sz="1500" dirty="0">
                <a:solidFill>
                  <a:schemeClr val="bg1"/>
                </a:solidFill>
                <a:latin typeface="Bahnschrift Condensed" panose="020B0502040204020203" pitchFamily="34" charset="0"/>
              </a:endParaRPr>
            </a:p>
          </p:txBody>
        </p:sp>
        <p:pic>
          <p:nvPicPr>
            <p:cNvPr id="13" name="图片 12"/>
            <p:cNvPicPr>
              <a:picLocks noChangeAspect="1"/>
            </p:cNvPicPr>
            <p:nvPr/>
          </p:nvPicPr>
          <p:blipFill>
            <a:blip r:embed="rId3"/>
            <a:stretch>
              <a:fillRect/>
            </a:stretch>
          </p:blipFill>
          <p:spPr>
            <a:xfrm>
              <a:off x="11756233" y="0"/>
              <a:ext cx="290512" cy="504825"/>
            </a:xfrm>
            <a:prstGeom prst="rect">
              <a:avLst/>
            </a:prstGeom>
          </p:spPr>
        </p:pic>
        <p:sp>
          <p:nvSpPr>
            <p:cNvPr id="14" name="矩形 13"/>
            <p:cNvSpPr/>
            <p:nvPr/>
          </p:nvSpPr>
          <p:spPr>
            <a:xfrm>
              <a:off x="10944358" y="178331"/>
              <a:ext cx="1346726" cy="400110"/>
            </a:xfrm>
            <a:prstGeom prst="rect">
              <a:avLst/>
            </a:prstGeom>
          </p:spPr>
          <p:txBody>
            <a:bodyPr wrap="square">
              <a:spAutoFit/>
            </a:bodyPr>
            <a:lstStyle/>
            <a:p>
              <a:r>
                <a:rPr lang="en-US" altLang="zh-CN" sz="1000" dirty="0">
                  <a:solidFill>
                    <a:schemeClr val="bg1">
                      <a:lumMod val="85000"/>
                    </a:schemeClr>
                  </a:solidFill>
                  <a:latin typeface="Bahnschrift Condensed" panose="020B0502040204020203" pitchFamily="34" charset="0"/>
                </a:rPr>
                <a:t>Advanced Technique of Artificial </a:t>
              </a:r>
              <a:r>
                <a:rPr lang="en-US" altLang="zh-CN" sz="1000" dirty="0" smtClean="0">
                  <a:solidFill>
                    <a:schemeClr val="bg1">
                      <a:lumMod val="85000"/>
                    </a:schemeClr>
                  </a:solidFill>
                  <a:latin typeface="Bahnschrift Condensed" panose="020B0502040204020203" pitchFamily="34" charset="0"/>
                </a:rPr>
                <a:t> Intelligence</a:t>
              </a:r>
              <a:endParaRPr lang="zh-CN" altLang="en-US" sz="1000" dirty="0">
                <a:solidFill>
                  <a:schemeClr val="bg1">
                    <a:lumMod val="85000"/>
                  </a:schemeClr>
                </a:solidFill>
                <a:latin typeface="Bahnschrift Condensed" panose="020B0502040204020203" pitchFamily="34" charset="0"/>
              </a:endParaRPr>
            </a:p>
          </p:txBody>
        </p:sp>
        <p:sp>
          <p:nvSpPr>
            <p:cNvPr id="15" name="矩形 14"/>
            <p:cNvSpPr/>
            <p:nvPr/>
          </p:nvSpPr>
          <p:spPr>
            <a:xfrm>
              <a:off x="10944357" y="17702"/>
              <a:ext cx="1247643" cy="276999"/>
            </a:xfrm>
            <a:prstGeom prst="rect">
              <a:avLst/>
            </a:prstGeom>
          </p:spPr>
          <p:txBody>
            <a:bodyPr wrap="square">
              <a:spAutoFit/>
            </a:bodyPr>
            <a:lstStyle/>
            <a:p>
              <a:r>
                <a:rPr lang="en-US" altLang="zh-CN" sz="1200" dirty="0" smtClean="0">
                  <a:solidFill>
                    <a:schemeClr val="bg1"/>
                  </a:solidFill>
                  <a:latin typeface="Gill Sans Ultra Bold" panose="020B0A02020104020203" pitchFamily="34" charset="0"/>
                </a:rPr>
                <a:t>ATAI</a:t>
              </a:r>
              <a:endParaRPr lang="zh-CN" altLang="en-US" sz="1200" dirty="0">
                <a:solidFill>
                  <a:schemeClr val="bg1"/>
                </a:solidFill>
                <a:latin typeface="Gill Sans Ultra Bold" panose="020B0A02020104020203" pitchFamily="34" charset="0"/>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8.png"/><Relationship Id="rId13" Type="http://schemas.openxmlformats.org/officeDocument/2006/relationships/image" Target="../media/image7.png"/><Relationship Id="rId12" Type="http://schemas.openxmlformats.org/officeDocument/2006/relationships/image" Target="../media/image6.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705457"/>
            <a:ext cx="10515600" cy="51218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8200" y="1293841"/>
            <a:ext cx="10515600" cy="5121247"/>
          </a:xfrm>
          <a:prstGeom prst="rect">
            <a:avLst/>
          </a:prstGeom>
        </p:spPr>
        <p:txBody>
          <a:bodyPr vert="horz" lIns="91440" tIns="45720" rIns="91440" bIns="45720" rtlCol="0">
            <a:normAutofit/>
          </a:bodyPr>
          <a:lstStyle/>
          <a:p>
            <a:pPr marL="358775" lvl="0" indent="-457200" algn="l" defTabSz="914400" rtl="0" eaLnBrk="0" fontAlgn="base" latinLnBrk="0" hangingPunct="0">
              <a:lnSpc>
                <a:spcPct val="90000"/>
              </a:lnSpc>
              <a:spcBef>
                <a:spcPct val="0"/>
              </a:spcBef>
              <a:spcAft>
                <a:spcPct val="0"/>
              </a:spcAft>
              <a:buSzPct val="75000"/>
              <a:buFont typeface="Wingdings" panose="05000000000000000000" pitchFamily="2" charset="2"/>
              <a:buChar char="n"/>
            </a:pPr>
            <a:r>
              <a:rPr lang="zh-CN" altLang="en-US" dirty="0" smtClean="0"/>
              <a:t>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4325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BC03B-13BB-476B-B07A-5829C61798CD}" type="datetimeFigureOut">
              <a:rPr lang="zh-CN" altLang="en-US" smtClean="0"/>
            </a:fld>
            <a:endParaRPr lang="zh-CN" altLang="en-US"/>
          </a:p>
        </p:txBody>
      </p:sp>
      <p:sp>
        <p:nvSpPr>
          <p:cNvPr id="5" name="页脚占位符 4"/>
          <p:cNvSpPr>
            <a:spLocks noGrp="1"/>
          </p:cNvSpPr>
          <p:nvPr>
            <p:ph type="ftr" sz="quarter" idx="3"/>
          </p:nvPr>
        </p:nvSpPr>
        <p:spPr>
          <a:xfrm>
            <a:off x="4038600" y="64325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4325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14C75-72F5-4DB0-8A81-90E8A5303F2F}" type="slidenum">
              <a:rPr lang="zh-CN" altLang="en-US" smtClean="0"/>
            </a:fld>
            <a:endParaRPr lang="zh-CN" altLang="en-US"/>
          </a:p>
        </p:txBody>
      </p:sp>
      <p:grpSp>
        <p:nvGrpSpPr>
          <p:cNvPr id="15" name="组合 14"/>
          <p:cNvGrpSpPr/>
          <p:nvPr userDrawn="1"/>
        </p:nvGrpSpPr>
        <p:grpSpPr>
          <a:xfrm>
            <a:off x="0" y="0"/>
            <a:ext cx="12291084" cy="608944"/>
            <a:chOff x="0" y="0"/>
            <a:chExt cx="12291084" cy="608944"/>
          </a:xfrm>
        </p:grpSpPr>
        <p:pic>
          <p:nvPicPr>
            <p:cNvPr id="16" name="图片 15"/>
            <p:cNvPicPr>
              <a:picLocks noChangeAspect="1"/>
            </p:cNvPicPr>
            <p:nvPr/>
          </p:nvPicPr>
          <p:blipFill>
            <a:blip r:embed="rId12">
              <a:duotone>
                <a:schemeClr val="accent1">
                  <a:shade val="45000"/>
                  <a:satMod val="135000"/>
                </a:schemeClr>
                <a:prstClr val="white"/>
              </a:duotone>
            </a:blip>
            <a:stretch>
              <a:fillRect/>
            </a:stretch>
          </p:blipFill>
          <p:spPr>
            <a:xfrm>
              <a:off x="0" y="0"/>
              <a:ext cx="12204000" cy="603327"/>
            </a:xfrm>
            <a:prstGeom prst="rect">
              <a:avLst/>
            </a:prstGeom>
          </p:spPr>
        </p:pic>
        <p:pic>
          <p:nvPicPr>
            <p:cNvPr id="17" name="图片 16"/>
            <p:cNvPicPr>
              <a:picLocks noChangeAspect="1"/>
            </p:cNvPicPr>
            <p:nvPr/>
          </p:nvPicPr>
          <p:blipFill>
            <a:blip r:embed="rId13"/>
            <a:stretch>
              <a:fillRect/>
            </a:stretch>
          </p:blipFill>
          <p:spPr>
            <a:xfrm>
              <a:off x="565604" y="126322"/>
              <a:ext cx="1887310" cy="465182"/>
            </a:xfrm>
            <a:prstGeom prst="rect">
              <a:avLst/>
            </a:prstGeom>
          </p:spPr>
        </p:pic>
        <p:sp>
          <p:nvSpPr>
            <p:cNvPr id="18" name="矩形 17"/>
            <p:cNvSpPr/>
            <p:nvPr/>
          </p:nvSpPr>
          <p:spPr>
            <a:xfrm>
              <a:off x="565605" y="54946"/>
              <a:ext cx="1639713" cy="553998"/>
            </a:xfrm>
            <a:prstGeom prst="rect">
              <a:avLst/>
            </a:prstGeom>
          </p:spPr>
          <p:txBody>
            <a:bodyPr wrap="square">
              <a:spAutoFit/>
            </a:bodyPr>
            <a:lstStyle/>
            <a:p>
              <a:r>
                <a:rPr lang="en-US" altLang="zh-CN" sz="1500" dirty="0" smtClean="0">
                  <a:solidFill>
                    <a:schemeClr val="bg1"/>
                  </a:solidFill>
                  <a:latin typeface="Bahnschrift Condensed" panose="020B0502040204020203" pitchFamily="34" charset="0"/>
                </a:rPr>
                <a:t>Chongqing University of Technology</a:t>
              </a:r>
              <a:endParaRPr lang="zh-CN" altLang="en-US" sz="1500" dirty="0">
                <a:solidFill>
                  <a:schemeClr val="bg1"/>
                </a:solidFill>
                <a:latin typeface="Bahnschrift Condensed" panose="020B0502040204020203" pitchFamily="34" charset="0"/>
              </a:endParaRPr>
            </a:p>
          </p:txBody>
        </p:sp>
        <p:pic>
          <p:nvPicPr>
            <p:cNvPr id="19" name="图片 18"/>
            <p:cNvPicPr>
              <a:picLocks noChangeAspect="1"/>
            </p:cNvPicPr>
            <p:nvPr/>
          </p:nvPicPr>
          <p:blipFill>
            <a:blip r:embed="rId14"/>
            <a:stretch>
              <a:fillRect/>
            </a:stretch>
          </p:blipFill>
          <p:spPr>
            <a:xfrm>
              <a:off x="11756232" y="0"/>
              <a:ext cx="374807" cy="504825"/>
            </a:xfrm>
            <a:prstGeom prst="rect">
              <a:avLst/>
            </a:prstGeom>
          </p:spPr>
        </p:pic>
        <p:sp>
          <p:nvSpPr>
            <p:cNvPr id="20" name="矩形 19"/>
            <p:cNvSpPr/>
            <p:nvPr/>
          </p:nvSpPr>
          <p:spPr>
            <a:xfrm>
              <a:off x="10944358" y="178331"/>
              <a:ext cx="1346726" cy="400110"/>
            </a:xfrm>
            <a:prstGeom prst="rect">
              <a:avLst/>
            </a:prstGeom>
          </p:spPr>
          <p:txBody>
            <a:bodyPr wrap="square">
              <a:spAutoFit/>
            </a:bodyPr>
            <a:lstStyle/>
            <a:p>
              <a:r>
                <a:rPr lang="en-US" altLang="zh-CN" sz="1000" dirty="0">
                  <a:solidFill>
                    <a:schemeClr val="bg1">
                      <a:lumMod val="85000"/>
                    </a:schemeClr>
                  </a:solidFill>
                  <a:latin typeface="Bahnschrift Condensed" panose="020B0502040204020203" pitchFamily="34" charset="0"/>
                </a:rPr>
                <a:t>Advanced Technique of Artificial </a:t>
              </a:r>
              <a:r>
                <a:rPr lang="en-US" altLang="zh-CN" sz="1000" dirty="0" smtClean="0">
                  <a:solidFill>
                    <a:schemeClr val="bg1">
                      <a:lumMod val="85000"/>
                    </a:schemeClr>
                  </a:solidFill>
                  <a:latin typeface="Bahnschrift Condensed" panose="020B0502040204020203" pitchFamily="34" charset="0"/>
                </a:rPr>
                <a:t> Intelligence</a:t>
              </a:r>
              <a:endParaRPr lang="zh-CN" altLang="en-US" sz="1000" dirty="0">
                <a:solidFill>
                  <a:schemeClr val="bg1">
                    <a:lumMod val="85000"/>
                  </a:schemeClr>
                </a:solidFill>
                <a:latin typeface="Bahnschrift Condensed" panose="020B0502040204020203" pitchFamily="34" charset="0"/>
              </a:endParaRPr>
            </a:p>
          </p:txBody>
        </p:sp>
        <p:sp>
          <p:nvSpPr>
            <p:cNvPr id="21" name="矩形 20"/>
            <p:cNvSpPr/>
            <p:nvPr/>
          </p:nvSpPr>
          <p:spPr>
            <a:xfrm>
              <a:off x="10944357" y="17702"/>
              <a:ext cx="1247643" cy="276999"/>
            </a:xfrm>
            <a:prstGeom prst="rect">
              <a:avLst/>
            </a:prstGeom>
          </p:spPr>
          <p:txBody>
            <a:bodyPr wrap="square">
              <a:spAutoFit/>
            </a:bodyPr>
            <a:lstStyle/>
            <a:p>
              <a:r>
                <a:rPr lang="en-US" altLang="zh-CN" sz="1200" dirty="0" smtClean="0">
                  <a:solidFill>
                    <a:schemeClr val="bg1"/>
                  </a:solidFill>
                  <a:latin typeface="Gill Sans Ultra Bold" panose="020B0A02020104020203" pitchFamily="34" charset="0"/>
                </a:rPr>
                <a:t>ATAI</a:t>
              </a:r>
              <a:endParaRPr lang="zh-CN" altLang="en-US" sz="1200" dirty="0">
                <a:solidFill>
                  <a:schemeClr val="bg1"/>
                </a:solidFill>
                <a:latin typeface="Gill Sans Ultra Bold" panose="020B0A02020104020203" pitchFamily="34"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lang="zh-CN" altLang="en-US" sz="2900" b="1" kern="1200" dirty="0">
          <a:solidFill>
            <a:srgbClr val="002060"/>
          </a:solidFill>
          <a:effectLst>
            <a:glow rad="63500">
              <a:schemeClr val="bg1"/>
            </a:glow>
            <a:reflection blurRad="6350" stA="55000" endA="300" endPos="35000" dir="5400000" sy="-100000" algn="bl" rotWithShape="0"/>
          </a:effectLst>
          <a:latin typeface="Times New Roman" panose="02020603050405020304" pitchFamily="18" charset="0"/>
          <a:ea typeface="华康俪金黑W8(P)" panose="020B0800000000000000" pitchFamily="34" charset="-122"/>
          <a:cs typeface="Times New Roman" panose="02020603050405020304" pitchFamily="18" charset="0"/>
        </a:defRPr>
      </a:lvl1pPr>
    </p:titleStyle>
    <p:bodyStyle>
      <a:lvl1pPr marL="415925" indent="-514350" algn="l" defTabSz="914400" rtl="0" eaLnBrk="1" latinLnBrk="0" hangingPunct="1">
        <a:lnSpc>
          <a:spcPct val="90000"/>
        </a:lnSpc>
        <a:spcBef>
          <a:spcPts val="1000"/>
        </a:spcBef>
        <a:buSzPct val="75000"/>
        <a:buFont typeface="Wingdings" panose="05000000000000000000" pitchFamily="2" charset="2"/>
        <a:buChar char="p"/>
        <a:defRPr lang="zh-CN" altLang="en-US" sz="2600" b="1" kern="100" spc="50" dirty="0" smtClean="0">
          <a:ln w="11430"/>
          <a:gradFill>
            <a:gsLst>
              <a:gs pos="25000">
                <a:srgbClr val="C0504D">
                  <a:satMod val="155000"/>
                </a:srgbClr>
              </a:gs>
              <a:gs pos="100000">
                <a:srgbClr val="C0504D">
                  <a:shade val="45000"/>
                  <a:satMod val="165000"/>
                </a:srgbClr>
              </a:gs>
            </a:gsLst>
            <a:lin ang="5400000"/>
          </a:gra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Times New Roman" panose="02020603050405020304" pitchFamily="18" charset="0"/>
        </a:defRPr>
      </a:lvl1pPr>
      <a:lvl2pPr marL="685800" indent="-228600" algn="l" defTabSz="914400" rtl="0" eaLnBrk="1" latinLnBrk="0" hangingPunct="1">
        <a:lnSpc>
          <a:spcPct val="90000"/>
        </a:lnSpc>
        <a:spcBef>
          <a:spcPts val="500"/>
        </a:spcBef>
        <a:buSzPct val="60000"/>
        <a:buFont typeface="Wingdings" panose="05000000000000000000" pitchFamily="2" charset="2"/>
        <a:buChar char="p"/>
        <a:defRPr sz="2400" kern="1200">
          <a:solidFill>
            <a:schemeClr val="tx1"/>
          </a:solidFill>
          <a:latin typeface="Times New Roman" panose="02020603050405020304" pitchFamily="18" charset="0"/>
          <a:ea typeface="仿宋"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SzPct val="60000"/>
        <a:buFont typeface="Times New Roman" panose="02020603050405020304" pitchFamily="18" charset="0"/>
        <a:buChar char="─"/>
        <a:defRPr sz="2200" kern="1200">
          <a:solidFill>
            <a:schemeClr val="tx1"/>
          </a:solidFill>
          <a:latin typeface="Times New Roman" panose="02020603050405020304" pitchFamily="18" charset="0"/>
          <a:ea typeface="仿宋" panose="02010609060101010101" pitchFamily="49"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Times New Roman" panose="02020603050405020304" pitchFamily="18" charset="0"/>
          <a:ea typeface="仿宋" panose="02010609060101010101" pitchFamily="49"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Times New Roman" panose="02020603050405020304" pitchFamily="18" charset="0"/>
          <a:ea typeface="仿宋" panose="02010609060101010101" pitchFamily="49"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70528"/>
            <a:ext cx="10515600" cy="482946"/>
          </a:xfrm>
        </p:spPr>
        <p:txBody>
          <a:bodyPr/>
          <a:lstStyle/>
          <a:p>
            <a:r>
              <a:rPr lang="en-US" altLang="zh-CN" sz="4400" smtClean="0">
                <a:solidFill>
                  <a:schemeClr val="accent1">
                    <a:lumMod val="50000"/>
                  </a:schemeClr>
                </a:solidFill>
                <a:latin typeface="Times New Roman" panose="02020603050405020304" pitchFamily="18" charset="0"/>
                <a:ea typeface="楷体" panose="02010609060101010101" pitchFamily="49" charset="-122"/>
                <a:sym typeface="+mn-ea"/>
              </a:rPr>
              <a:t>Multiple Instance Learning</a:t>
            </a:r>
            <a:endParaRPr lang="en-US" altLang="zh-CN" sz="4400" smtClean="0">
              <a:solidFill>
                <a:schemeClr val="accent1">
                  <a:lumMod val="50000"/>
                </a:schemeClr>
              </a:solidFill>
              <a:latin typeface="Times New Roman" panose="02020603050405020304" pitchFamily="18" charset="0"/>
              <a:ea typeface="楷体" panose="02010609060101010101" pitchFamily="49" charset="-122"/>
              <a:sym typeface="+mn-ea"/>
            </a:endParaRPr>
          </a:p>
        </p:txBody>
      </p:sp>
      <p:pic>
        <p:nvPicPr>
          <p:cNvPr id="5" name="图片 4" descr="截屏2020-12-03 下午6.48.35"/>
          <p:cNvPicPr>
            <a:picLocks noChangeAspect="1"/>
          </p:cNvPicPr>
          <p:nvPr/>
        </p:nvPicPr>
        <p:blipFill>
          <a:blip r:embed="rId1"/>
          <a:srcRect b="12017"/>
          <a:stretch>
            <a:fillRect/>
          </a:stretch>
        </p:blipFill>
        <p:spPr>
          <a:xfrm>
            <a:off x="1112520" y="3507740"/>
            <a:ext cx="4495800" cy="2799715"/>
          </a:xfrm>
          <a:prstGeom prst="rect">
            <a:avLst/>
          </a:prstGeom>
        </p:spPr>
      </p:pic>
      <p:pic>
        <p:nvPicPr>
          <p:cNvPr id="6" name="图片 5" descr="截屏2020-12-03 下午6.48.48"/>
          <p:cNvPicPr>
            <a:picLocks noChangeAspect="1"/>
          </p:cNvPicPr>
          <p:nvPr/>
        </p:nvPicPr>
        <p:blipFill>
          <a:blip r:embed="rId2"/>
          <a:srcRect b="10409"/>
          <a:stretch>
            <a:fillRect/>
          </a:stretch>
        </p:blipFill>
        <p:spPr>
          <a:xfrm>
            <a:off x="6505575" y="3507740"/>
            <a:ext cx="4508500" cy="2799715"/>
          </a:xfrm>
          <a:prstGeom prst="rect">
            <a:avLst/>
          </a:prstGeom>
        </p:spPr>
      </p:pic>
      <p:sp>
        <p:nvSpPr>
          <p:cNvPr id="7" name="文本框 6"/>
          <p:cNvSpPr txBox="1"/>
          <p:nvPr/>
        </p:nvSpPr>
        <p:spPr>
          <a:xfrm>
            <a:off x="655320" y="1691640"/>
            <a:ext cx="10256520" cy="1476375"/>
          </a:xfrm>
          <a:prstGeom prst="rect">
            <a:avLst/>
          </a:prstGeom>
          <a:noFill/>
        </p:spPr>
        <p:txBody>
          <a:bodyPr wrap="square" rtlCol="0">
            <a:spAutoFit/>
          </a:bodyPr>
          <a:p>
            <a:r>
              <a:rPr lang="en-US" altLang="zh-CN"/>
              <a:t>   </a:t>
            </a:r>
            <a:r>
              <a:rPr lang="zh-CN" altLang="en-US"/>
              <a:t>在多示例学习中，训练集由一组具有分类标签的多示例包(bag)组成 ，每个多包(bag)含有若干个没有分类标签的示例(instance)。如果多示例包(bag)至少含有一个正示例(instance)，则该包被标记为正类多示例包（正包）。如果多示例包的所有示例都是负示例，则该包被标记为负类多示例包（负包）。多示例学习的目的是，通过对具有分类标签的多示例包的学习，建立多示例分类器，并将该分类器应用于未知多示例包的预测</a:t>
            </a:r>
            <a:endParaRPr lang="zh-CN" altLang="en-US"/>
          </a:p>
        </p:txBody>
      </p:sp>
      <p:sp>
        <p:nvSpPr>
          <p:cNvPr id="8" name="文本框 7"/>
          <p:cNvSpPr txBox="1"/>
          <p:nvPr/>
        </p:nvSpPr>
        <p:spPr>
          <a:xfrm>
            <a:off x="7564120" y="6393180"/>
            <a:ext cx="2392045" cy="306705"/>
          </a:xfrm>
          <a:prstGeom prst="rect">
            <a:avLst/>
          </a:prstGeom>
          <a:noFill/>
        </p:spPr>
        <p:txBody>
          <a:bodyPr wrap="square" rtlCol="0">
            <a:spAutoFit/>
          </a:bodyPr>
          <a:p>
            <a:r>
              <a:rPr lang="zh-CN" altLang="en-US" sz="1400">
                <a:solidFill>
                  <a:srgbClr val="FF0000"/>
                </a:solidFill>
              </a:rPr>
              <a:t>分割为3个区域</a:t>
            </a:r>
            <a:endParaRPr lang="zh-CN" altLang="en-US" sz="140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Similarity-based two-view multiple instance learning</a:t>
            </a:r>
            <a:b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br>
            <a:endParaRPr lang="en-US" altLang="zh-CN" sz="3200" dirty="0"/>
          </a:p>
        </p:txBody>
      </p:sp>
      <p:sp>
        <p:nvSpPr>
          <p:cNvPr id="5" name="文本框 4"/>
          <p:cNvSpPr txBox="1"/>
          <p:nvPr/>
        </p:nvSpPr>
        <p:spPr>
          <a:xfrm>
            <a:off x="752475" y="1253490"/>
            <a:ext cx="6256655" cy="460375"/>
          </a:xfrm>
          <a:prstGeom prst="rect">
            <a:avLst/>
          </a:prstGeom>
          <a:noFill/>
        </p:spPr>
        <p:txBody>
          <a:bodyPr wrap="square" rtlCol="0" anchor="t">
            <a:spAutoFit/>
          </a:bodyPr>
          <a:p>
            <a:r>
              <a:rPr lang="zh-CN" altLang="en-US"/>
              <a:t> </a:t>
            </a:r>
            <a:r>
              <a:rPr lang="zh-CN" altLang="en-US" sz="2400">
                <a:latin typeface="Times New Roman Regular" panose="02020603050405020304" charset="0"/>
                <a:cs typeface="Times New Roman Regular" panose="02020603050405020304" charset="0"/>
              </a:rPr>
              <a:t>Data model and two-view data generation</a:t>
            </a:r>
            <a:endParaRPr lang="zh-CN" altLang="en-US" sz="2400">
              <a:latin typeface="Times New Roman Regular" panose="02020603050405020304" charset="0"/>
              <a:cs typeface="Times New Roman Regular" panose="02020603050405020304" charset="0"/>
            </a:endParaRPr>
          </a:p>
        </p:txBody>
      </p:sp>
      <p:sp>
        <p:nvSpPr>
          <p:cNvPr id="3" name="文本框 2"/>
          <p:cNvSpPr txBox="1"/>
          <p:nvPr/>
        </p:nvSpPr>
        <p:spPr>
          <a:xfrm>
            <a:off x="1107440" y="1998345"/>
            <a:ext cx="9839325" cy="1014730"/>
          </a:xfrm>
          <a:prstGeom prst="rect">
            <a:avLst/>
          </a:prstGeom>
          <a:noFill/>
        </p:spPr>
        <p:txBody>
          <a:bodyPr wrap="square" rtlCol="0" anchor="t">
            <a:spAutoFit/>
          </a:bodyPr>
          <a:p>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For the problem of image classification with description text,we convert the image and text into multiple instance data form using the existing methods and extract the features from the image data</a:t>
            </a:r>
            <a:r>
              <a:rPr lang="en-US" altLang="zh-CN" sz="2000">
                <a:latin typeface="Times New Roman Regular" panose="02020603050405020304" charset="0"/>
                <a:cs typeface="Times New Roman Regular" panose="02020603050405020304" charset="0"/>
              </a:rPr>
              <a:t>.</a:t>
            </a:r>
            <a:endParaRPr lang="en-US" altLang="zh-CN" sz="2000">
              <a:latin typeface="Times New Roman Regular" panose="02020603050405020304" charset="0"/>
              <a:cs typeface="Times New Roman Regular" panose="02020603050405020304" charset="0"/>
            </a:endParaRPr>
          </a:p>
        </p:txBody>
      </p:sp>
      <p:pic>
        <p:nvPicPr>
          <p:cNvPr id="4" name="图片 3" descr="截屏2020-12-03 下午7.10.54"/>
          <p:cNvPicPr>
            <a:picLocks noChangeAspect="1"/>
          </p:cNvPicPr>
          <p:nvPr/>
        </p:nvPicPr>
        <p:blipFill>
          <a:blip r:embed="rId1"/>
          <a:stretch>
            <a:fillRect/>
          </a:stretch>
        </p:blipFill>
        <p:spPr>
          <a:xfrm>
            <a:off x="3436620" y="3098800"/>
            <a:ext cx="5180965" cy="3372485"/>
          </a:xfrm>
          <a:prstGeom prst="rect">
            <a:avLst/>
          </a:prstGeom>
        </p:spPr>
      </p:pic>
      <p:sp>
        <p:nvSpPr>
          <p:cNvPr id="6" name="文本框 5"/>
          <p:cNvSpPr txBox="1"/>
          <p:nvPr/>
        </p:nvSpPr>
        <p:spPr>
          <a:xfrm>
            <a:off x="8406765" y="3244850"/>
            <a:ext cx="1134110" cy="368300"/>
          </a:xfrm>
          <a:prstGeom prst="rect">
            <a:avLst/>
          </a:prstGeom>
          <a:noFill/>
        </p:spPr>
        <p:txBody>
          <a:bodyPr wrap="square" rtlCol="0" anchor="t">
            <a:spAutoFit/>
          </a:bodyPr>
          <a:p>
            <a:r>
              <a:rPr lang="en-US" altLang="zh-CN">
                <a:solidFill>
                  <a:srgbClr val="FF0000"/>
                </a:solidFill>
                <a:latin typeface="Arial" panose="020B0604020202090204" pitchFamily="34" charset="0"/>
                <a:cs typeface="Arial" panose="020B0604020202090204" pitchFamily="34" charset="0"/>
              </a:rPr>
              <a:t>------</a:t>
            </a:r>
            <a:r>
              <a:rPr lang="zh-CN" altLang="en-US">
                <a:solidFill>
                  <a:srgbClr val="FF0000"/>
                </a:solidFill>
                <a:latin typeface="Arial" panose="020B0604020202090204" pitchFamily="34" charset="0"/>
                <a:cs typeface="Arial" panose="020B0604020202090204" pitchFamily="34" charset="0"/>
              </a:rPr>
              <a:t>→</a:t>
            </a:r>
            <a:endParaRPr lang="zh-CN" altLang="en-US">
              <a:solidFill>
                <a:srgbClr val="FF0000"/>
              </a:solidFill>
              <a:latin typeface="Arial" panose="020B0604020202090204" pitchFamily="34" charset="0"/>
              <a:cs typeface="Arial" panose="020B0604020202090204" pitchFamily="34" charset="0"/>
            </a:endParaRPr>
          </a:p>
        </p:txBody>
      </p:sp>
      <p:sp>
        <p:nvSpPr>
          <p:cNvPr id="7" name="文本框 6"/>
          <p:cNvSpPr txBox="1"/>
          <p:nvPr/>
        </p:nvSpPr>
        <p:spPr>
          <a:xfrm>
            <a:off x="9193530" y="2808605"/>
            <a:ext cx="3029585" cy="2306955"/>
          </a:xfrm>
          <a:prstGeom prst="rect">
            <a:avLst/>
          </a:prstGeom>
          <a:noFill/>
        </p:spPr>
        <p:txBody>
          <a:bodyPr wrap="square" rtlCol="0" anchor="t">
            <a:spAutoFit/>
          </a:bodyPr>
          <a:p>
            <a:r>
              <a:rPr lang="zh-CN" altLang="en-US"/>
              <a:t>   </a:t>
            </a:r>
            <a:r>
              <a:rPr lang="zh-CN" altLang="en-US" sz="1400">
                <a:solidFill>
                  <a:srgbClr val="FF0000"/>
                </a:solidFill>
              </a:rPr>
              <a:t>We then use SIFT algorithm</a:t>
            </a:r>
            <a:endParaRPr lang="zh-CN" altLang="en-US" sz="1400">
              <a:solidFill>
                <a:srgbClr val="FF0000"/>
              </a:solidFill>
            </a:endParaRPr>
          </a:p>
          <a:p>
            <a:r>
              <a:rPr lang="zh-CN" altLang="en-US" sz="1400">
                <a:solidFill>
                  <a:srgbClr val="FF0000"/>
                </a:solidFill>
              </a:rPr>
              <a:t>to extract feature points of the image, and use different clustering methods, (k-means,EM clustering and DBSCAN) to cluster all the extracted feature points, then construct a bag of word (BOW) descriptor for each image. We can also use the segmentation algorithms,(GrabCut and MILCut) to</a:t>
            </a:r>
            <a:endParaRPr lang="zh-CN" altLang="en-US" sz="1400">
              <a:solidFill>
                <a:srgbClr val="FF0000"/>
              </a:solidFill>
            </a:endParaRPr>
          </a:p>
          <a:p>
            <a:r>
              <a:rPr lang="zh-CN" altLang="en-US" sz="1400">
                <a:solidFill>
                  <a:srgbClr val="FF0000"/>
                </a:solidFill>
              </a:rPr>
              <a:t>divide the image into the A-view.</a:t>
            </a:r>
            <a:endParaRPr lang="zh-CN" altLang="en-US" sz="1400">
              <a:solidFill>
                <a:srgbClr val="FF0000"/>
              </a:solidFill>
            </a:endParaRPr>
          </a:p>
        </p:txBody>
      </p:sp>
      <p:sp>
        <p:nvSpPr>
          <p:cNvPr id="8" name="文本框 7"/>
          <p:cNvSpPr txBox="1"/>
          <p:nvPr/>
        </p:nvSpPr>
        <p:spPr>
          <a:xfrm rot="10800000">
            <a:off x="2583815" y="5248910"/>
            <a:ext cx="1134110" cy="368300"/>
          </a:xfrm>
          <a:prstGeom prst="rect">
            <a:avLst/>
          </a:prstGeom>
          <a:noFill/>
        </p:spPr>
        <p:txBody>
          <a:bodyPr wrap="square" rtlCol="0" anchor="t">
            <a:spAutoFit/>
          </a:bodyPr>
          <a:p>
            <a:r>
              <a:rPr lang="en-US" altLang="zh-CN">
                <a:solidFill>
                  <a:srgbClr val="FF0000"/>
                </a:solidFill>
                <a:latin typeface="Arial" panose="020B0604020202090204" pitchFamily="34" charset="0"/>
                <a:cs typeface="Arial" panose="020B0604020202090204" pitchFamily="34" charset="0"/>
              </a:rPr>
              <a:t>------</a:t>
            </a:r>
            <a:r>
              <a:rPr lang="zh-CN" altLang="en-US">
                <a:solidFill>
                  <a:srgbClr val="FF0000"/>
                </a:solidFill>
                <a:latin typeface="Arial" panose="020B0604020202090204" pitchFamily="34" charset="0"/>
                <a:cs typeface="Arial" panose="020B0604020202090204" pitchFamily="34" charset="0"/>
              </a:rPr>
              <a:t>→</a:t>
            </a:r>
            <a:endParaRPr lang="zh-CN" altLang="en-US">
              <a:solidFill>
                <a:srgbClr val="FF0000"/>
              </a:solidFill>
              <a:latin typeface="Arial" panose="020B0604020202090204" pitchFamily="34" charset="0"/>
              <a:cs typeface="Arial" panose="020B0604020202090204" pitchFamily="34" charset="0"/>
            </a:endParaRPr>
          </a:p>
        </p:txBody>
      </p:sp>
      <p:sp>
        <p:nvSpPr>
          <p:cNvPr id="9" name="文本框 8"/>
          <p:cNvSpPr txBox="1"/>
          <p:nvPr/>
        </p:nvSpPr>
        <p:spPr>
          <a:xfrm>
            <a:off x="3810" y="4861560"/>
            <a:ext cx="3017520" cy="953135"/>
          </a:xfrm>
          <a:prstGeom prst="rect">
            <a:avLst/>
          </a:prstGeom>
          <a:noFill/>
        </p:spPr>
        <p:txBody>
          <a:bodyPr wrap="square" rtlCol="0" anchor="t">
            <a:spAutoFit/>
          </a:bodyPr>
          <a:p>
            <a:r>
              <a:rPr lang="zh-CN" altLang="en-US" sz="1400">
                <a:solidFill>
                  <a:srgbClr val="FF0000"/>
                </a:solidFill>
              </a:rPr>
              <a:t>   For text feature extraction,we use the term frequency–inverse document frequency (TF</a:t>
            </a:r>
            <a:r>
              <a:rPr lang="en-US" altLang="zh-CN" sz="1400">
                <a:solidFill>
                  <a:srgbClr val="FF0000"/>
                </a:solidFill>
              </a:rPr>
              <a:t>-</a:t>
            </a:r>
            <a:r>
              <a:rPr lang="zh-CN" altLang="en-US" sz="1400">
                <a:solidFill>
                  <a:srgbClr val="FF0000"/>
                </a:solidFill>
              </a:rPr>
              <a:t>IDF) method, which is formed into B-view.</a:t>
            </a:r>
            <a:endParaRPr lang="zh-CN" altLang="en-US" sz="140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smtClean="0">
                <a:solidFill>
                  <a:schemeClr val="accent1">
                    <a:lumMod val="50000"/>
                  </a:schemeClr>
                </a:solidFill>
                <a:latin typeface="Times New Roman" panose="02020603050405020304" pitchFamily="18" charset="0"/>
                <a:ea typeface="楷体" panose="02010609060101010101" pitchFamily="49" charset="-122"/>
                <a:sym typeface="+mn-ea"/>
              </a:rPr>
              <a:t>Similarity-based two-view multiple instance learning</a:t>
            </a:r>
            <a:br>
              <a:rPr lang="en-US" altLang="zh-CN" smtClean="0">
                <a:solidFill>
                  <a:schemeClr val="accent1">
                    <a:lumMod val="50000"/>
                  </a:schemeClr>
                </a:solidFill>
                <a:latin typeface="Times New Roman" panose="02020603050405020304" pitchFamily="18" charset="0"/>
                <a:ea typeface="楷体" panose="02010609060101010101" pitchFamily="49" charset="-122"/>
                <a:sym typeface="+mn-ea"/>
              </a:rPr>
            </a:br>
            <a:endParaRPr lang="zh-CN" altLang="en-US"/>
          </a:p>
        </p:txBody>
      </p:sp>
      <p:pic>
        <p:nvPicPr>
          <p:cNvPr id="5" name="内容占位符 4" descr="截屏2020-12-03 下午9.40.03"/>
          <p:cNvPicPr>
            <a:picLocks noChangeAspect="1"/>
          </p:cNvPicPr>
          <p:nvPr>
            <p:ph idx="1"/>
          </p:nvPr>
        </p:nvPicPr>
        <p:blipFill>
          <a:blip r:embed="rId1"/>
          <a:srcRect l="8725" r="8977"/>
          <a:stretch>
            <a:fillRect/>
          </a:stretch>
        </p:blipFill>
        <p:spPr>
          <a:xfrm>
            <a:off x="582930" y="1336040"/>
            <a:ext cx="6524625" cy="3630930"/>
          </a:xfrm>
          <a:prstGeom prst="rect">
            <a:avLst/>
          </a:prstGeom>
        </p:spPr>
      </p:pic>
      <p:pic>
        <p:nvPicPr>
          <p:cNvPr id="9" name="图片 8" descr="截屏2020-12-03 下午9.49.14"/>
          <p:cNvPicPr>
            <a:picLocks noChangeAspect="1"/>
          </p:cNvPicPr>
          <p:nvPr/>
        </p:nvPicPr>
        <p:blipFill>
          <a:blip r:embed="rId2"/>
          <a:stretch>
            <a:fillRect/>
          </a:stretch>
        </p:blipFill>
        <p:spPr>
          <a:xfrm>
            <a:off x="8232775" y="2139950"/>
            <a:ext cx="2578100" cy="441960"/>
          </a:xfrm>
          <a:prstGeom prst="rect">
            <a:avLst/>
          </a:prstGeom>
        </p:spPr>
      </p:pic>
      <p:pic>
        <p:nvPicPr>
          <p:cNvPr id="10" name="图片 9" descr="截屏2020-12-03 下午9.49.57"/>
          <p:cNvPicPr>
            <a:picLocks noChangeAspect="1"/>
          </p:cNvPicPr>
          <p:nvPr/>
        </p:nvPicPr>
        <p:blipFill>
          <a:blip r:embed="rId3"/>
          <a:stretch>
            <a:fillRect/>
          </a:stretch>
        </p:blipFill>
        <p:spPr>
          <a:xfrm>
            <a:off x="8352155" y="2760980"/>
            <a:ext cx="1282700" cy="368300"/>
          </a:xfrm>
          <a:prstGeom prst="rect">
            <a:avLst/>
          </a:prstGeom>
        </p:spPr>
      </p:pic>
      <p:pic>
        <p:nvPicPr>
          <p:cNvPr id="11" name="图片 10" descr="截屏2020-12-03 下午9.50.04"/>
          <p:cNvPicPr>
            <a:picLocks noChangeAspect="1"/>
          </p:cNvPicPr>
          <p:nvPr/>
        </p:nvPicPr>
        <p:blipFill>
          <a:blip r:embed="rId4"/>
          <a:stretch>
            <a:fillRect/>
          </a:stretch>
        </p:blipFill>
        <p:spPr>
          <a:xfrm>
            <a:off x="9634855" y="2760980"/>
            <a:ext cx="1308100" cy="355600"/>
          </a:xfrm>
          <a:prstGeom prst="rect">
            <a:avLst/>
          </a:prstGeom>
        </p:spPr>
      </p:pic>
      <p:sp>
        <p:nvSpPr>
          <p:cNvPr id="12" name="文本框 11"/>
          <p:cNvSpPr txBox="1"/>
          <p:nvPr/>
        </p:nvSpPr>
        <p:spPr>
          <a:xfrm>
            <a:off x="7503795" y="3319780"/>
            <a:ext cx="4226560" cy="368300"/>
          </a:xfrm>
          <a:prstGeom prst="rect">
            <a:avLst/>
          </a:prstGeom>
          <a:noFill/>
        </p:spPr>
        <p:txBody>
          <a:bodyPr wrap="square" rtlCol="0" anchor="t">
            <a:spAutoFit/>
          </a:bodyPr>
          <a:p>
            <a:r>
              <a:rPr lang="zh-CN" altLang="en-US"/>
              <a:t>    </a:t>
            </a:r>
            <a:r>
              <a:rPr lang="zh-CN" altLang="en-US" sz="1400">
                <a:solidFill>
                  <a:srgbClr val="FF0000"/>
                </a:solidFill>
              </a:rPr>
              <a:t>the training sets for the A-view and B-view.</a:t>
            </a:r>
            <a:endParaRPr lang="zh-CN" altLang="en-US" sz="1400">
              <a:solidFill>
                <a:srgbClr val="FF0000"/>
              </a:solidFill>
            </a:endParaRPr>
          </a:p>
        </p:txBody>
      </p:sp>
      <p:sp>
        <p:nvSpPr>
          <p:cNvPr id="13" name="文本框 12"/>
          <p:cNvSpPr txBox="1"/>
          <p:nvPr/>
        </p:nvSpPr>
        <p:spPr>
          <a:xfrm>
            <a:off x="8352155" y="4060825"/>
            <a:ext cx="3714750" cy="2091690"/>
          </a:xfrm>
          <a:prstGeom prst="rect">
            <a:avLst/>
          </a:prstGeom>
          <a:noFill/>
        </p:spPr>
        <p:txBody>
          <a:bodyPr wrap="square" rtlCol="0" anchor="t">
            <a:spAutoFit/>
          </a:bodyPr>
          <a:p>
            <a:r>
              <a:rPr lang="zh-CN" altLang="en-US"/>
              <a:t> </a:t>
            </a:r>
            <a:r>
              <a:rPr lang="zh-CN" altLang="en-US" sz="1400">
                <a:solidFill>
                  <a:srgbClr val="FF0000"/>
                </a:solidFill>
              </a:rPr>
              <a:t>|YA| and |YB| are the number of bags for the A-view and B_view respectively. For (BAI,YAI ), I = 1，</a:t>
            </a:r>
            <a:r>
              <a:rPr lang="en-US" altLang="zh-CN" sz="1400">
                <a:solidFill>
                  <a:srgbClr val="FF0000"/>
                </a:solidFill>
              </a:rPr>
              <a:t>2...</a:t>
            </a:r>
            <a:r>
              <a:rPr lang="zh-CN" altLang="en-US" sz="1400">
                <a:solidFill>
                  <a:srgbClr val="FF0000"/>
                </a:solidFill>
              </a:rPr>
              <a:t> |YA|, where BI denotes a bag which contains a number of instances, we utilize xi (where xi∈BI) to denote an instance of BI; YI denotes the label of the bag: if YI = 1, then at least one positive instance exists in BI,if YI = −1, then each instance in BI is negative.</a:t>
            </a:r>
            <a:endParaRPr lang="zh-CN" altLang="en-US"/>
          </a:p>
        </p:txBody>
      </p:sp>
      <p:pic>
        <p:nvPicPr>
          <p:cNvPr id="14" name="图片 13" descr="截屏2020-12-03 下午10.01.10"/>
          <p:cNvPicPr>
            <a:picLocks noChangeAspect="1"/>
          </p:cNvPicPr>
          <p:nvPr/>
        </p:nvPicPr>
        <p:blipFill>
          <a:blip r:embed="rId5"/>
          <a:srcRect r="5503"/>
          <a:stretch>
            <a:fillRect/>
          </a:stretch>
        </p:blipFill>
        <p:spPr>
          <a:xfrm>
            <a:off x="870585" y="4865370"/>
            <a:ext cx="5949950" cy="14795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Similarity-based two-view multiple instance learning</a:t>
            </a:r>
            <a:b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br>
            <a:endParaRPr lang="en-US" altLang="zh-CN" sz="3200" dirty="0"/>
          </a:p>
        </p:txBody>
      </p:sp>
      <p:sp>
        <p:nvSpPr>
          <p:cNvPr id="5" name="文本框 4"/>
          <p:cNvSpPr txBox="1"/>
          <p:nvPr/>
        </p:nvSpPr>
        <p:spPr>
          <a:xfrm>
            <a:off x="675005" y="1253490"/>
            <a:ext cx="6256655" cy="460375"/>
          </a:xfrm>
          <a:prstGeom prst="rect">
            <a:avLst/>
          </a:prstGeom>
          <a:noFill/>
        </p:spPr>
        <p:txBody>
          <a:bodyPr wrap="square" rtlCol="0" anchor="t">
            <a:spAutoFit/>
          </a:bodyPr>
          <a:p>
            <a:r>
              <a:rPr lang="zh-CN" altLang="en-US"/>
              <a:t> </a:t>
            </a:r>
            <a:r>
              <a:rPr lang="zh-CN" altLang="en-US" sz="2400">
                <a:latin typeface="Times New Roman Regular" panose="02020603050405020304" charset="0"/>
                <a:cs typeface="Times New Roman Regular" panose="02020603050405020304" charset="0"/>
              </a:rPr>
              <a:t> STMIL method</a:t>
            </a:r>
            <a:endParaRPr lang="zh-CN" altLang="en-US" sz="2400">
              <a:latin typeface="Times New Roman Regular" panose="02020603050405020304" charset="0"/>
              <a:cs typeface="Times New Roman Regular" panose="02020603050405020304" charset="0"/>
            </a:endParaRPr>
          </a:p>
        </p:txBody>
      </p:sp>
      <p:pic>
        <p:nvPicPr>
          <p:cNvPr id="3" name="图片 1" descr="截屏2020-12-04 下午9.53.47"/>
          <p:cNvPicPr>
            <a:picLocks noChangeAspect="1"/>
          </p:cNvPicPr>
          <p:nvPr/>
        </p:nvPicPr>
        <p:blipFill>
          <a:blip r:embed="rId1"/>
          <a:srcRect l="10706" r="6901"/>
          <a:stretch>
            <a:fillRect/>
          </a:stretch>
        </p:blipFill>
        <p:spPr>
          <a:xfrm>
            <a:off x="1169035" y="1804035"/>
            <a:ext cx="5010785" cy="4463415"/>
          </a:xfrm>
          <a:prstGeom prst="rect">
            <a:avLst/>
          </a:prstGeom>
        </p:spPr>
      </p:pic>
      <p:pic>
        <p:nvPicPr>
          <p:cNvPr id="4" name="图片 3" descr="截屏2020-12-03 下午8.26.59"/>
          <p:cNvPicPr>
            <a:picLocks noChangeAspect="1"/>
          </p:cNvPicPr>
          <p:nvPr/>
        </p:nvPicPr>
        <p:blipFill>
          <a:blip r:embed="rId2"/>
          <a:srcRect r="41095"/>
          <a:stretch>
            <a:fillRect/>
          </a:stretch>
        </p:blipFill>
        <p:spPr>
          <a:xfrm>
            <a:off x="7595235" y="2568575"/>
            <a:ext cx="4152265" cy="838200"/>
          </a:xfrm>
          <a:prstGeom prst="rect">
            <a:avLst/>
          </a:prstGeom>
        </p:spPr>
      </p:pic>
      <p:pic>
        <p:nvPicPr>
          <p:cNvPr id="6" name="图片 5" descr="截屏2020-12-03 下午8.29.00"/>
          <p:cNvPicPr>
            <a:picLocks noChangeAspect="1"/>
          </p:cNvPicPr>
          <p:nvPr/>
        </p:nvPicPr>
        <p:blipFill>
          <a:blip r:embed="rId3"/>
          <a:srcRect r="34352"/>
          <a:stretch>
            <a:fillRect/>
          </a:stretch>
        </p:blipFill>
        <p:spPr>
          <a:xfrm>
            <a:off x="7492365" y="3606165"/>
            <a:ext cx="4881880" cy="13335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Similarity-based two-view multiple instance learning</a:t>
            </a:r>
            <a:b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br>
            <a:endParaRPr lang="en-US" altLang="zh-CN" sz="3200" dirty="0"/>
          </a:p>
        </p:txBody>
      </p:sp>
      <p:sp>
        <p:nvSpPr>
          <p:cNvPr id="5" name="文本框 4"/>
          <p:cNvSpPr txBox="1"/>
          <p:nvPr/>
        </p:nvSpPr>
        <p:spPr>
          <a:xfrm>
            <a:off x="675005" y="1253490"/>
            <a:ext cx="6256655" cy="460375"/>
          </a:xfrm>
          <a:prstGeom prst="rect">
            <a:avLst/>
          </a:prstGeom>
          <a:noFill/>
        </p:spPr>
        <p:txBody>
          <a:bodyPr wrap="square" rtlCol="0" anchor="t">
            <a:spAutoFit/>
          </a:bodyPr>
          <a:p>
            <a:r>
              <a:rPr lang="zh-CN" altLang="en-US"/>
              <a:t> </a:t>
            </a:r>
            <a:r>
              <a:rPr lang="zh-CN" altLang="en-US" sz="2400">
                <a:latin typeface="Times New Roman Regular" panose="02020603050405020304" charset="0"/>
                <a:cs typeface="Times New Roman Regular" panose="02020603050405020304" charset="0"/>
              </a:rPr>
              <a:t> STMIL method</a:t>
            </a:r>
            <a:endParaRPr lang="zh-CN" altLang="en-US" sz="2400">
              <a:latin typeface="Times New Roman Regular" panose="02020603050405020304" charset="0"/>
              <a:cs typeface="Times New Roman Regular" panose="02020603050405020304" charset="0"/>
            </a:endParaRPr>
          </a:p>
        </p:txBody>
      </p:sp>
      <p:sp>
        <p:nvSpPr>
          <p:cNvPr id="4" name="文本框 3"/>
          <p:cNvSpPr txBox="1"/>
          <p:nvPr/>
        </p:nvSpPr>
        <p:spPr>
          <a:xfrm>
            <a:off x="1380490" y="1713865"/>
            <a:ext cx="9450070" cy="1938020"/>
          </a:xfrm>
          <a:prstGeom prst="rect">
            <a:avLst/>
          </a:prstGeom>
          <a:noFill/>
        </p:spPr>
        <p:txBody>
          <a:bodyPr wrap="square" rtlCol="0" anchor="t">
            <a:spAutoFit/>
          </a:bodyPr>
          <a:p>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In our proposed approach, suppose we train SVM on               for the A-view and on                 for the B-view. We assume that                                              are two hyperplanes for both views.We propose STMIL-SVM method based on our previous work on MIL.</a:t>
            </a:r>
            <a:endParaRPr lang="zh-CN" altLang="en-US" sz="2000">
              <a:latin typeface="Times New Roman Regular" panose="02020603050405020304" charset="0"/>
              <a:cs typeface="Times New Roman Regular" panose="02020603050405020304" charset="0"/>
            </a:endParaRPr>
          </a:p>
          <a:p>
            <a:endParaRPr lang="zh-CN" altLang="en-US" sz="2000">
              <a:latin typeface="Times New Roman Regular" panose="02020603050405020304" charset="0"/>
              <a:cs typeface="Times New Roman Regular" panose="02020603050405020304" charset="0"/>
            </a:endParaRPr>
          </a:p>
          <a:p>
            <a:r>
              <a:rPr lang="zh-CN" altLang="en-US" sz="2000">
                <a:latin typeface="Times New Roman Regular" panose="02020603050405020304" charset="0"/>
                <a:cs typeface="Times New Roman Regular" panose="02020603050405020304" charset="0"/>
              </a:rPr>
              <a:t>       This leads to the following minimization problem of STMIL-SVM and the formulation is given by:</a:t>
            </a:r>
            <a:endParaRPr lang="zh-CN" altLang="en-US" sz="2000">
              <a:latin typeface="Times New Roman Regular" panose="02020603050405020304" charset="0"/>
              <a:cs typeface="Times New Roman Regular" panose="02020603050405020304" charset="0"/>
            </a:endParaRPr>
          </a:p>
        </p:txBody>
      </p:sp>
      <p:pic>
        <p:nvPicPr>
          <p:cNvPr id="6" name="图片 5" descr="截屏2020-12-03 下午10.10.31"/>
          <p:cNvPicPr>
            <a:picLocks noChangeAspect="1"/>
          </p:cNvPicPr>
          <p:nvPr/>
        </p:nvPicPr>
        <p:blipFill>
          <a:blip r:embed="rId1"/>
          <a:stretch>
            <a:fillRect/>
          </a:stretch>
        </p:blipFill>
        <p:spPr>
          <a:xfrm>
            <a:off x="7299325" y="1713865"/>
            <a:ext cx="876300" cy="368300"/>
          </a:xfrm>
          <a:prstGeom prst="rect">
            <a:avLst/>
          </a:prstGeom>
        </p:spPr>
      </p:pic>
      <p:pic>
        <p:nvPicPr>
          <p:cNvPr id="8" name="图片 7" descr="截屏2020-12-03 下午10.11.16"/>
          <p:cNvPicPr>
            <a:picLocks noChangeAspect="1"/>
          </p:cNvPicPr>
          <p:nvPr/>
        </p:nvPicPr>
        <p:blipFill>
          <a:blip r:embed="rId2"/>
          <a:srcRect b="12586"/>
          <a:stretch>
            <a:fillRect/>
          </a:stretch>
        </p:blipFill>
        <p:spPr>
          <a:xfrm>
            <a:off x="10464800" y="1760220"/>
            <a:ext cx="889000" cy="321945"/>
          </a:xfrm>
          <a:prstGeom prst="rect">
            <a:avLst/>
          </a:prstGeom>
        </p:spPr>
      </p:pic>
      <p:pic>
        <p:nvPicPr>
          <p:cNvPr id="9" name="图片 8" descr="截屏2020-12-03 下午10.12.16"/>
          <p:cNvPicPr>
            <a:picLocks noChangeAspect="1"/>
          </p:cNvPicPr>
          <p:nvPr/>
        </p:nvPicPr>
        <p:blipFill>
          <a:blip r:embed="rId3"/>
          <a:srcRect l="3970" t="14370" r="1705" b="-197"/>
          <a:stretch>
            <a:fillRect/>
          </a:stretch>
        </p:blipFill>
        <p:spPr>
          <a:xfrm>
            <a:off x="4813300" y="2082165"/>
            <a:ext cx="2564765" cy="276860"/>
          </a:xfrm>
          <a:prstGeom prst="rect">
            <a:avLst/>
          </a:prstGeom>
        </p:spPr>
      </p:pic>
      <p:pic>
        <p:nvPicPr>
          <p:cNvPr id="10" name="图片 9" descr="截屏2020-12-03 下午10.14.06"/>
          <p:cNvPicPr>
            <a:picLocks noChangeAspect="1"/>
          </p:cNvPicPr>
          <p:nvPr/>
        </p:nvPicPr>
        <p:blipFill>
          <a:blip r:embed="rId4"/>
          <a:stretch>
            <a:fillRect/>
          </a:stretch>
        </p:blipFill>
        <p:spPr>
          <a:xfrm>
            <a:off x="628650" y="4033520"/>
            <a:ext cx="6348730" cy="2135505"/>
          </a:xfrm>
          <a:prstGeom prst="rect">
            <a:avLst/>
          </a:prstGeom>
        </p:spPr>
      </p:pic>
      <p:pic>
        <p:nvPicPr>
          <p:cNvPr id="11" name="图片 10" descr="截屏2020-12-03 下午10.14.24"/>
          <p:cNvPicPr>
            <a:picLocks noChangeAspect="1"/>
          </p:cNvPicPr>
          <p:nvPr/>
        </p:nvPicPr>
        <p:blipFill>
          <a:blip r:embed="rId5"/>
          <a:srcRect l="15140" t="4840"/>
          <a:stretch>
            <a:fillRect/>
          </a:stretch>
        </p:blipFill>
        <p:spPr>
          <a:xfrm>
            <a:off x="7299960" y="4151630"/>
            <a:ext cx="4551045" cy="15684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Similarity-based two-view multiple instance learning</a:t>
            </a:r>
            <a:b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br>
            <a:endParaRPr lang="en-US" altLang="zh-CN" sz="3200" dirty="0"/>
          </a:p>
        </p:txBody>
      </p:sp>
      <p:sp>
        <p:nvSpPr>
          <p:cNvPr id="5" name="文本框 4"/>
          <p:cNvSpPr txBox="1"/>
          <p:nvPr/>
        </p:nvSpPr>
        <p:spPr>
          <a:xfrm>
            <a:off x="752475" y="1253490"/>
            <a:ext cx="6256655" cy="460375"/>
          </a:xfrm>
          <a:prstGeom prst="rect">
            <a:avLst/>
          </a:prstGeom>
          <a:noFill/>
        </p:spPr>
        <p:txBody>
          <a:bodyPr wrap="square" rtlCol="0" anchor="t">
            <a:spAutoFit/>
          </a:bodyPr>
          <a:p>
            <a:r>
              <a:rPr lang="zh-CN" altLang="en-US"/>
              <a:t> </a:t>
            </a:r>
            <a:r>
              <a:rPr lang="zh-CN" altLang="en-US" sz="2400">
                <a:latin typeface="Times New Roman Regular" panose="02020603050405020304" charset="0"/>
                <a:cs typeface="Times New Roman Regular" panose="02020603050405020304" charset="0"/>
              </a:rPr>
              <a:t> STMIL method</a:t>
            </a:r>
            <a:r>
              <a:rPr lang="en-US" altLang="zh-CN" sz="2400">
                <a:latin typeface="Times New Roman Regular" panose="02020603050405020304" charset="0"/>
                <a:cs typeface="Times New Roman Regular" panose="02020603050405020304" charset="0"/>
              </a:rPr>
              <a:t>:Problem Solution</a:t>
            </a:r>
            <a:endParaRPr lang="en-US" altLang="zh-CN" sz="2400">
              <a:latin typeface="Times New Roman Regular" panose="02020603050405020304" charset="0"/>
              <a:cs typeface="Times New Roman Regular" panose="02020603050405020304" charset="0"/>
            </a:endParaRPr>
          </a:p>
        </p:txBody>
      </p:sp>
      <p:sp>
        <p:nvSpPr>
          <p:cNvPr id="3" name="文本框 2"/>
          <p:cNvSpPr txBox="1"/>
          <p:nvPr/>
        </p:nvSpPr>
        <p:spPr>
          <a:xfrm>
            <a:off x="1059815" y="1638300"/>
            <a:ext cx="10577195" cy="1322070"/>
          </a:xfrm>
          <a:prstGeom prst="rect">
            <a:avLst/>
          </a:prstGeom>
          <a:noFill/>
        </p:spPr>
        <p:txBody>
          <a:bodyPr wrap="square" rtlCol="0">
            <a:spAutoFit/>
          </a:bodyPr>
          <a:p>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We solve the optimization problem by introducing the Lagrangian method, and can get Theorem 1.</a:t>
            </a:r>
            <a:endParaRPr lang="zh-CN" altLang="en-US" sz="2000">
              <a:latin typeface="Times New Roman Regular" panose="02020603050405020304" charset="0"/>
              <a:cs typeface="Times New Roman Regular" panose="02020603050405020304" charset="0"/>
            </a:endParaRPr>
          </a:p>
          <a:p>
            <a:endParaRPr lang="zh-CN" altLang="en-US" sz="2000">
              <a:latin typeface="Times New Roman Regular" panose="02020603050405020304" charset="0"/>
              <a:cs typeface="Times New Roman Regular" panose="02020603050405020304" charset="0"/>
            </a:endParaRPr>
          </a:p>
          <a:p>
            <a:r>
              <a:rPr lang="zh-CN" altLang="en-US" sz="2000">
                <a:latin typeface="Times New Roman Regular" panose="02020603050405020304" charset="0"/>
                <a:cs typeface="Times New Roman Regular" panose="02020603050405020304" charset="0"/>
              </a:rPr>
              <a:t>    We propose STMIL-SVM method based on our previous work on MIL. This leads to the following minimization problem of STMIL-SVM and the formulation is given by：</a:t>
            </a:r>
            <a:endParaRPr lang="zh-CN" altLang="en-US" sz="2000">
              <a:latin typeface="Times New Roman Regular" panose="02020603050405020304" charset="0"/>
              <a:cs typeface="Times New Roman Regular" panose="02020603050405020304" charset="0"/>
            </a:endParaRPr>
          </a:p>
        </p:txBody>
      </p:sp>
      <p:pic>
        <p:nvPicPr>
          <p:cNvPr id="4" name="图片 3" descr="截屏2020-12-04 上午8.39.08"/>
          <p:cNvPicPr>
            <a:picLocks noChangeAspect="1"/>
          </p:cNvPicPr>
          <p:nvPr/>
        </p:nvPicPr>
        <p:blipFill>
          <a:blip r:embed="rId1"/>
          <a:srcRect l="10166" r="3894"/>
          <a:stretch>
            <a:fillRect/>
          </a:stretch>
        </p:blipFill>
        <p:spPr>
          <a:xfrm>
            <a:off x="137795" y="3496310"/>
            <a:ext cx="6221730" cy="2628900"/>
          </a:xfrm>
          <a:prstGeom prst="rect">
            <a:avLst/>
          </a:prstGeom>
        </p:spPr>
      </p:pic>
      <p:pic>
        <p:nvPicPr>
          <p:cNvPr id="6" name="图片 5" descr="截屏2020-12-04 上午8.39.18"/>
          <p:cNvPicPr>
            <a:picLocks noChangeAspect="1"/>
          </p:cNvPicPr>
          <p:nvPr/>
        </p:nvPicPr>
        <p:blipFill>
          <a:blip r:embed="rId2"/>
          <a:srcRect l="5240" r="5031"/>
          <a:stretch>
            <a:fillRect/>
          </a:stretch>
        </p:blipFill>
        <p:spPr>
          <a:xfrm>
            <a:off x="7262495" y="4178300"/>
            <a:ext cx="4645660" cy="170434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Similarity-based two-view multiple instance learning</a:t>
            </a:r>
            <a:b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br>
            <a:endParaRPr lang="en-US" altLang="zh-CN" sz="3200" dirty="0"/>
          </a:p>
        </p:txBody>
      </p:sp>
      <p:sp>
        <p:nvSpPr>
          <p:cNvPr id="5" name="文本框 4"/>
          <p:cNvSpPr txBox="1"/>
          <p:nvPr/>
        </p:nvSpPr>
        <p:spPr>
          <a:xfrm>
            <a:off x="752475" y="1253490"/>
            <a:ext cx="6256655" cy="460375"/>
          </a:xfrm>
          <a:prstGeom prst="rect">
            <a:avLst/>
          </a:prstGeom>
          <a:noFill/>
        </p:spPr>
        <p:txBody>
          <a:bodyPr wrap="square" rtlCol="0" anchor="t">
            <a:spAutoFit/>
          </a:bodyPr>
          <a:p>
            <a:r>
              <a:rPr lang="zh-CN" altLang="en-US"/>
              <a:t> </a:t>
            </a:r>
            <a:r>
              <a:rPr lang="zh-CN" altLang="en-US" sz="2400">
                <a:latin typeface="Times New Roman Regular" panose="02020603050405020304" charset="0"/>
                <a:cs typeface="Times New Roman Regular" panose="02020603050405020304" charset="0"/>
              </a:rPr>
              <a:t> STMIL method</a:t>
            </a:r>
            <a:r>
              <a:rPr lang="en-US" altLang="zh-CN" sz="2400">
                <a:latin typeface="Times New Roman Regular" panose="02020603050405020304" charset="0"/>
                <a:cs typeface="Times New Roman Regular" panose="02020603050405020304" charset="0"/>
              </a:rPr>
              <a:t>:Problem Solution</a:t>
            </a:r>
            <a:endParaRPr lang="en-US" altLang="zh-CN" sz="2400">
              <a:latin typeface="Times New Roman Regular" panose="02020603050405020304" charset="0"/>
              <a:cs typeface="Times New Roman Regular" panose="02020603050405020304" charset="0"/>
            </a:endParaRPr>
          </a:p>
        </p:txBody>
      </p:sp>
      <p:sp>
        <p:nvSpPr>
          <p:cNvPr id="3" name="文本框 2"/>
          <p:cNvSpPr txBox="1"/>
          <p:nvPr/>
        </p:nvSpPr>
        <p:spPr>
          <a:xfrm>
            <a:off x="572770" y="3225165"/>
            <a:ext cx="5577840" cy="1322070"/>
          </a:xfrm>
          <a:prstGeom prst="rect">
            <a:avLst/>
          </a:prstGeom>
          <a:noFill/>
        </p:spPr>
        <p:txBody>
          <a:bodyPr wrap="square" rtlCol="0">
            <a:spAutoFit/>
          </a:bodyPr>
          <a:p>
            <a:r>
              <a:rPr lang="zh-CN" altLang="en-US" sz="2000">
                <a:solidFill>
                  <a:srgbClr val="FF0000"/>
                </a:solidFill>
                <a:latin typeface="Times New Roman Regular" panose="02020603050405020304" charset="0"/>
                <a:cs typeface="Times New Roman Regular" panose="02020603050405020304" charset="0"/>
              </a:rPr>
              <a:t>Proof</a:t>
            </a:r>
            <a:r>
              <a:rPr lang="zh-CN" altLang="en-US" sz="2000">
                <a:latin typeface="Times New Roman Regular" panose="02020603050405020304" charset="0"/>
                <a:cs typeface="Times New Roman Regular" panose="02020603050405020304" charset="0"/>
              </a:rPr>
              <a:t>：The optimization problem in (5) can be converted to the dual form by differentiating the Lagrangian function with the original variables ωA, ωB, ξi, ξj, ξk, and ξh.</a:t>
            </a:r>
            <a:endParaRPr lang="zh-CN" altLang="en-US" sz="2000">
              <a:latin typeface="Times New Roman Regular" panose="02020603050405020304" charset="0"/>
              <a:cs typeface="Times New Roman Regular" panose="02020603050405020304" charset="0"/>
            </a:endParaRPr>
          </a:p>
        </p:txBody>
      </p:sp>
      <p:pic>
        <p:nvPicPr>
          <p:cNvPr id="8" name="图片 7" descr="截屏2020-12-04 上午8.46.16"/>
          <p:cNvPicPr>
            <a:picLocks noChangeAspect="1"/>
          </p:cNvPicPr>
          <p:nvPr/>
        </p:nvPicPr>
        <p:blipFill>
          <a:blip r:embed="rId1"/>
          <a:srcRect l="3750" r="12365"/>
          <a:stretch>
            <a:fillRect/>
          </a:stretch>
        </p:blipFill>
        <p:spPr>
          <a:xfrm>
            <a:off x="7379970" y="1321435"/>
            <a:ext cx="3743325" cy="3523615"/>
          </a:xfrm>
          <a:prstGeom prst="rect">
            <a:avLst/>
          </a:prstGeom>
        </p:spPr>
      </p:pic>
      <p:pic>
        <p:nvPicPr>
          <p:cNvPr id="9" name="图片 8" descr="截屏2020-12-04 上午8.46.38"/>
          <p:cNvPicPr>
            <a:picLocks noChangeAspect="1"/>
          </p:cNvPicPr>
          <p:nvPr/>
        </p:nvPicPr>
        <p:blipFill>
          <a:blip r:embed="rId2"/>
          <a:srcRect l="7405"/>
          <a:stretch>
            <a:fillRect/>
          </a:stretch>
        </p:blipFill>
        <p:spPr>
          <a:xfrm>
            <a:off x="7619365" y="4845050"/>
            <a:ext cx="3658870" cy="176720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Similarity-based two-view multiple instance learning</a:t>
            </a:r>
            <a:b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br>
            <a:endParaRPr lang="en-US" altLang="zh-CN" sz="3200" dirty="0"/>
          </a:p>
        </p:txBody>
      </p:sp>
      <p:sp>
        <p:nvSpPr>
          <p:cNvPr id="5" name="文本框 4"/>
          <p:cNvSpPr txBox="1"/>
          <p:nvPr/>
        </p:nvSpPr>
        <p:spPr>
          <a:xfrm>
            <a:off x="763905" y="1070610"/>
            <a:ext cx="6256655" cy="460375"/>
          </a:xfrm>
          <a:prstGeom prst="rect">
            <a:avLst/>
          </a:prstGeom>
          <a:noFill/>
        </p:spPr>
        <p:txBody>
          <a:bodyPr wrap="square" rtlCol="0" anchor="t">
            <a:spAutoFit/>
          </a:bodyPr>
          <a:p>
            <a:r>
              <a:rPr lang="zh-CN" altLang="en-US"/>
              <a:t> </a:t>
            </a:r>
            <a:r>
              <a:rPr lang="zh-CN" altLang="en-US" sz="2400">
                <a:latin typeface="Times New Roman Regular" panose="02020603050405020304" charset="0"/>
                <a:cs typeface="Times New Roman Regular" panose="02020603050405020304" charset="0"/>
              </a:rPr>
              <a:t> STMIL method</a:t>
            </a:r>
            <a:endParaRPr lang="en-US" altLang="zh-CN" sz="2400">
              <a:latin typeface="Times New Roman Regular" panose="02020603050405020304" charset="0"/>
              <a:cs typeface="Times New Roman Regular" panose="02020603050405020304" charset="0"/>
            </a:endParaRPr>
          </a:p>
        </p:txBody>
      </p:sp>
      <p:pic>
        <p:nvPicPr>
          <p:cNvPr id="4" name="图片 3" descr="截屏2020-12-04 上午8.49.07"/>
          <p:cNvPicPr>
            <a:picLocks noChangeAspect="1"/>
          </p:cNvPicPr>
          <p:nvPr/>
        </p:nvPicPr>
        <p:blipFill>
          <a:blip r:embed="rId1"/>
          <a:stretch>
            <a:fillRect/>
          </a:stretch>
        </p:blipFill>
        <p:spPr>
          <a:xfrm>
            <a:off x="501015" y="1683385"/>
            <a:ext cx="5885180" cy="4782820"/>
          </a:xfrm>
          <a:prstGeom prst="rect">
            <a:avLst/>
          </a:prstGeom>
        </p:spPr>
      </p:pic>
      <p:pic>
        <p:nvPicPr>
          <p:cNvPr id="6" name="图片 5" descr="截屏2020-12-04 上午8.50.02"/>
          <p:cNvPicPr>
            <a:picLocks noChangeAspect="1"/>
          </p:cNvPicPr>
          <p:nvPr/>
        </p:nvPicPr>
        <p:blipFill>
          <a:blip r:embed="rId2"/>
          <a:stretch>
            <a:fillRect/>
          </a:stretch>
        </p:blipFill>
        <p:spPr>
          <a:xfrm>
            <a:off x="6386195" y="3764915"/>
            <a:ext cx="5554345" cy="794385"/>
          </a:xfrm>
          <a:prstGeom prst="rect">
            <a:avLst/>
          </a:prstGeom>
        </p:spPr>
      </p:pic>
      <p:sp>
        <p:nvSpPr>
          <p:cNvPr id="3" name="文本框 2"/>
          <p:cNvSpPr txBox="1"/>
          <p:nvPr/>
        </p:nvSpPr>
        <p:spPr>
          <a:xfrm>
            <a:off x="6673850" y="3136900"/>
            <a:ext cx="4979035" cy="583565"/>
          </a:xfrm>
          <a:prstGeom prst="rect">
            <a:avLst/>
          </a:prstGeom>
          <a:noFill/>
        </p:spPr>
        <p:txBody>
          <a:bodyPr wrap="square" rtlCol="0" anchor="t">
            <a:spAutoFit/>
          </a:bodyPr>
          <a:p>
            <a:r>
              <a:rPr lang="zh-CN" altLang="en-US" sz="1600">
                <a:solidFill>
                  <a:srgbClr val="FF0000"/>
                </a:solidFill>
              </a:rPr>
              <a:t>We can get ωA/B according to (8) and (9) as follows:</a:t>
            </a:r>
            <a:endParaRPr lang="zh-CN" altLang="en-US" sz="160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Similarity-based two-view multiple instance learning</a:t>
            </a:r>
            <a:b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br>
            <a:endParaRPr lang="en-US" altLang="zh-CN" sz="3200" dirty="0"/>
          </a:p>
        </p:txBody>
      </p:sp>
      <p:pic>
        <p:nvPicPr>
          <p:cNvPr id="3" name="图片 2" descr="截屏2020-12-04 上午11.01.54"/>
          <p:cNvPicPr>
            <a:picLocks noChangeAspect="1"/>
          </p:cNvPicPr>
          <p:nvPr/>
        </p:nvPicPr>
        <p:blipFill>
          <a:blip r:embed="rId1"/>
          <a:stretch>
            <a:fillRect/>
          </a:stretch>
        </p:blipFill>
        <p:spPr>
          <a:xfrm>
            <a:off x="1773555" y="2082800"/>
            <a:ext cx="9148445" cy="1539240"/>
          </a:xfrm>
          <a:prstGeom prst="rect">
            <a:avLst/>
          </a:prstGeom>
        </p:spPr>
      </p:pic>
      <p:pic>
        <p:nvPicPr>
          <p:cNvPr id="7" name="图片 6" descr="截屏2020-12-04 上午11.02.01"/>
          <p:cNvPicPr>
            <a:picLocks noChangeAspect="1"/>
          </p:cNvPicPr>
          <p:nvPr/>
        </p:nvPicPr>
        <p:blipFill>
          <a:blip r:embed="rId2"/>
          <a:stretch>
            <a:fillRect/>
          </a:stretch>
        </p:blipFill>
        <p:spPr>
          <a:xfrm>
            <a:off x="1817370" y="4295775"/>
            <a:ext cx="8557895" cy="154686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Experiments</a:t>
            </a:r>
            <a:endParaRPr lang="en-US" altLang="zh-CN" sz="3200" dirty="0"/>
          </a:p>
        </p:txBody>
      </p:sp>
      <p:pic>
        <p:nvPicPr>
          <p:cNvPr id="3" name="图片 2" descr="截屏2020-12-04 上午11.16.24"/>
          <p:cNvPicPr>
            <a:picLocks noChangeAspect="1"/>
          </p:cNvPicPr>
          <p:nvPr/>
        </p:nvPicPr>
        <p:blipFill>
          <a:blip r:embed="rId1"/>
          <a:stretch>
            <a:fillRect/>
          </a:stretch>
        </p:blipFill>
        <p:spPr>
          <a:xfrm>
            <a:off x="981075" y="1693545"/>
            <a:ext cx="9589135" cy="1574800"/>
          </a:xfrm>
          <a:prstGeom prst="rect">
            <a:avLst/>
          </a:prstGeom>
        </p:spPr>
      </p:pic>
      <p:pic>
        <p:nvPicPr>
          <p:cNvPr id="7" name="图片 6" descr="截屏2020-12-04 上午11.16.55"/>
          <p:cNvPicPr>
            <a:picLocks noChangeAspect="1"/>
          </p:cNvPicPr>
          <p:nvPr/>
        </p:nvPicPr>
        <p:blipFill>
          <a:blip r:embed="rId2"/>
          <a:stretch>
            <a:fillRect/>
          </a:stretch>
        </p:blipFill>
        <p:spPr>
          <a:xfrm>
            <a:off x="1089025" y="3268345"/>
            <a:ext cx="9373235" cy="1638300"/>
          </a:xfrm>
          <a:prstGeom prst="rect">
            <a:avLst/>
          </a:prstGeom>
        </p:spPr>
      </p:pic>
      <p:pic>
        <p:nvPicPr>
          <p:cNvPr id="8" name="图片 7" descr="截屏2020-12-04 上午11.17.30"/>
          <p:cNvPicPr>
            <a:picLocks noChangeAspect="1"/>
          </p:cNvPicPr>
          <p:nvPr/>
        </p:nvPicPr>
        <p:blipFill>
          <a:blip r:embed="rId3"/>
          <a:stretch>
            <a:fillRect/>
          </a:stretch>
        </p:blipFill>
        <p:spPr>
          <a:xfrm>
            <a:off x="1252855" y="4906645"/>
            <a:ext cx="8611235" cy="16891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Experiments</a:t>
            </a:r>
            <a:endParaRPr lang="en-US" altLang="zh-CN" sz="3200" dirty="0"/>
          </a:p>
        </p:txBody>
      </p:sp>
      <p:pic>
        <p:nvPicPr>
          <p:cNvPr id="4" name="图片 3" descr="截屏2020-12-04 上午11.20.03"/>
          <p:cNvPicPr>
            <a:picLocks noChangeAspect="1"/>
          </p:cNvPicPr>
          <p:nvPr/>
        </p:nvPicPr>
        <p:blipFill>
          <a:blip r:embed="rId1"/>
          <a:stretch>
            <a:fillRect/>
          </a:stretch>
        </p:blipFill>
        <p:spPr>
          <a:xfrm>
            <a:off x="1862455" y="1612265"/>
            <a:ext cx="7963535" cy="1485900"/>
          </a:xfrm>
          <a:prstGeom prst="rect">
            <a:avLst/>
          </a:prstGeom>
        </p:spPr>
      </p:pic>
      <p:pic>
        <p:nvPicPr>
          <p:cNvPr id="5" name="图片 4" descr="截屏2020-12-04 上午11.20.28"/>
          <p:cNvPicPr>
            <a:picLocks noChangeAspect="1"/>
          </p:cNvPicPr>
          <p:nvPr/>
        </p:nvPicPr>
        <p:blipFill>
          <a:blip r:embed="rId2"/>
          <a:stretch>
            <a:fillRect/>
          </a:stretch>
        </p:blipFill>
        <p:spPr>
          <a:xfrm>
            <a:off x="1544955" y="3511550"/>
            <a:ext cx="8281035" cy="15494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70528"/>
            <a:ext cx="10515600" cy="482946"/>
          </a:xfrm>
        </p:spPr>
        <p:txBody>
          <a:bodyPr/>
          <a:lstStyle/>
          <a:p>
            <a:r>
              <a:rPr lang="en-US" altLang="zh-CN" sz="4400" smtClean="0">
                <a:solidFill>
                  <a:schemeClr val="accent1">
                    <a:lumMod val="50000"/>
                  </a:schemeClr>
                </a:solidFill>
                <a:latin typeface="Times New Roman" panose="02020603050405020304" pitchFamily="18" charset="0"/>
                <a:ea typeface="楷体" panose="02010609060101010101" pitchFamily="49" charset="-122"/>
                <a:sym typeface="+mn-ea"/>
              </a:rPr>
              <a:t>Multiple Instance Learning</a:t>
            </a:r>
            <a:endParaRPr lang="en-US" altLang="zh-CN" sz="4400" smtClean="0">
              <a:solidFill>
                <a:schemeClr val="accent1">
                  <a:lumMod val="50000"/>
                </a:schemeClr>
              </a:solidFill>
              <a:latin typeface="Times New Roman" panose="02020603050405020304" pitchFamily="18" charset="0"/>
              <a:ea typeface="楷体" panose="02010609060101010101" pitchFamily="49" charset="-122"/>
              <a:sym typeface="+mn-ea"/>
            </a:endParaRPr>
          </a:p>
        </p:txBody>
      </p:sp>
      <p:pic>
        <p:nvPicPr>
          <p:cNvPr id="5" name="图片 4" descr="截屏2020-12-03 下午6.48.35"/>
          <p:cNvPicPr>
            <a:picLocks noChangeAspect="1"/>
          </p:cNvPicPr>
          <p:nvPr/>
        </p:nvPicPr>
        <p:blipFill>
          <a:blip r:embed="rId1"/>
          <a:srcRect b="12017"/>
          <a:stretch>
            <a:fillRect/>
          </a:stretch>
        </p:blipFill>
        <p:spPr>
          <a:xfrm>
            <a:off x="1112520" y="3507740"/>
            <a:ext cx="4495800" cy="2799715"/>
          </a:xfrm>
          <a:prstGeom prst="rect">
            <a:avLst/>
          </a:prstGeom>
        </p:spPr>
      </p:pic>
      <p:pic>
        <p:nvPicPr>
          <p:cNvPr id="6" name="图片 5" descr="截屏2020-12-03 下午6.48.48"/>
          <p:cNvPicPr>
            <a:picLocks noChangeAspect="1"/>
          </p:cNvPicPr>
          <p:nvPr/>
        </p:nvPicPr>
        <p:blipFill>
          <a:blip r:embed="rId2"/>
          <a:srcRect b="10409"/>
          <a:stretch>
            <a:fillRect/>
          </a:stretch>
        </p:blipFill>
        <p:spPr>
          <a:xfrm>
            <a:off x="6505575" y="3507740"/>
            <a:ext cx="4508500" cy="2799715"/>
          </a:xfrm>
          <a:prstGeom prst="rect">
            <a:avLst/>
          </a:prstGeom>
        </p:spPr>
      </p:pic>
      <p:sp>
        <p:nvSpPr>
          <p:cNvPr id="8" name="文本框 7"/>
          <p:cNvSpPr txBox="1"/>
          <p:nvPr/>
        </p:nvSpPr>
        <p:spPr>
          <a:xfrm>
            <a:off x="7564120" y="6393180"/>
            <a:ext cx="2392045" cy="306705"/>
          </a:xfrm>
          <a:prstGeom prst="rect">
            <a:avLst/>
          </a:prstGeom>
          <a:noFill/>
        </p:spPr>
        <p:txBody>
          <a:bodyPr wrap="square" rtlCol="0">
            <a:spAutoFit/>
          </a:bodyPr>
          <a:p>
            <a:r>
              <a:rPr lang="zh-CN" altLang="en-US" sz="1400">
                <a:solidFill>
                  <a:srgbClr val="FF0000"/>
                </a:solidFill>
              </a:rPr>
              <a:t>分割为3个区域</a:t>
            </a:r>
            <a:endParaRPr lang="zh-CN" altLang="en-US" sz="1400">
              <a:solidFill>
                <a:srgbClr val="FF0000"/>
              </a:solidFill>
            </a:endParaRPr>
          </a:p>
        </p:txBody>
      </p:sp>
      <p:sp>
        <p:nvSpPr>
          <p:cNvPr id="3" name="文本框 2"/>
          <p:cNvSpPr txBox="1"/>
          <p:nvPr/>
        </p:nvSpPr>
        <p:spPr>
          <a:xfrm>
            <a:off x="1112520" y="1701800"/>
            <a:ext cx="9370695" cy="1476375"/>
          </a:xfrm>
          <a:prstGeom prst="rect">
            <a:avLst/>
          </a:prstGeom>
          <a:noFill/>
        </p:spPr>
        <p:txBody>
          <a:bodyPr wrap="square" rtlCol="0" anchor="t">
            <a:spAutoFit/>
          </a:bodyPr>
          <a:p>
            <a:r>
              <a:rPr lang="en-US" altLang="zh-CN"/>
              <a:t>    </a:t>
            </a:r>
            <a:r>
              <a:rPr lang="zh-CN" altLang="en-US"/>
              <a:t>在多示例中，多示例包bag (图像)的label是已知的（训练集给定的），但是，示例instance（分割区域）的label是未知的。我们的任务是，在正类多示例包bag和负类多示例包bag的基础上，建立分类器，区分正类多示例包和负类多示例包。困难之处在于，每个多示例包含有若干个示例（向量），只有多示例包（图像）的label是已知的，多示例包里面的示例（分割区域）的label是未知的。</a:t>
            </a:r>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Experiments</a:t>
            </a:r>
            <a:endParaRPr lang="en-US" altLang="zh-CN" sz="3200" dirty="0"/>
          </a:p>
        </p:txBody>
      </p:sp>
      <p:pic>
        <p:nvPicPr>
          <p:cNvPr id="3" name="图片 2" descr="截屏2020-12-04 上午11.26.16"/>
          <p:cNvPicPr>
            <a:picLocks noChangeAspect="1"/>
          </p:cNvPicPr>
          <p:nvPr/>
        </p:nvPicPr>
        <p:blipFill>
          <a:blip r:embed="rId1"/>
          <a:stretch>
            <a:fillRect/>
          </a:stretch>
        </p:blipFill>
        <p:spPr>
          <a:xfrm>
            <a:off x="1932305" y="1340485"/>
            <a:ext cx="8166735" cy="2235200"/>
          </a:xfrm>
          <a:prstGeom prst="rect">
            <a:avLst/>
          </a:prstGeom>
        </p:spPr>
      </p:pic>
      <p:pic>
        <p:nvPicPr>
          <p:cNvPr id="6" name="图片 5" descr="截屏2020-12-04 上午11.26.24"/>
          <p:cNvPicPr>
            <a:picLocks noChangeAspect="1"/>
          </p:cNvPicPr>
          <p:nvPr/>
        </p:nvPicPr>
        <p:blipFill>
          <a:blip r:embed="rId2"/>
          <a:stretch>
            <a:fillRect/>
          </a:stretch>
        </p:blipFill>
        <p:spPr>
          <a:xfrm>
            <a:off x="1983105" y="3815715"/>
            <a:ext cx="8115935" cy="2286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Experiments</a:t>
            </a:r>
            <a:endParaRPr lang="en-US" altLang="zh-CN" sz="3200" dirty="0"/>
          </a:p>
        </p:txBody>
      </p:sp>
      <p:pic>
        <p:nvPicPr>
          <p:cNvPr id="4" name="图片 3" descr="截屏2020-12-04 上午11.27.30"/>
          <p:cNvPicPr>
            <a:picLocks noChangeAspect="1"/>
          </p:cNvPicPr>
          <p:nvPr/>
        </p:nvPicPr>
        <p:blipFill>
          <a:blip r:embed="rId1"/>
          <a:stretch>
            <a:fillRect/>
          </a:stretch>
        </p:blipFill>
        <p:spPr>
          <a:xfrm>
            <a:off x="2230120" y="1253490"/>
            <a:ext cx="6997700" cy="561784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Experiments</a:t>
            </a:r>
            <a:endParaRPr lang="en-US" altLang="zh-CN" sz="3200" dirty="0"/>
          </a:p>
        </p:txBody>
      </p:sp>
      <p:pic>
        <p:nvPicPr>
          <p:cNvPr id="3" name="图片 2" descr="截屏2020-12-04 上午11.31.28"/>
          <p:cNvPicPr>
            <a:picLocks noChangeAspect="1"/>
          </p:cNvPicPr>
          <p:nvPr/>
        </p:nvPicPr>
        <p:blipFill>
          <a:blip r:embed="rId1"/>
          <a:srcRect l="5543" r="6073"/>
          <a:stretch>
            <a:fillRect/>
          </a:stretch>
        </p:blipFill>
        <p:spPr>
          <a:xfrm>
            <a:off x="-20955" y="1734185"/>
            <a:ext cx="5821680" cy="4191000"/>
          </a:xfrm>
          <a:prstGeom prst="rect">
            <a:avLst/>
          </a:prstGeom>
        </p:spPr>
      </p:pic>
      <p:pic>
        <p:nvPicPr>
          <p:cNvPr id="5" name="图片 4" descr="截屏2020-12-04 上午11.31.34"/>
          <p:cNvPicPr>
            <a:picLocks noChangeAspect="1"/>
          </p:cNvPicPr>
          <p:nvPr/>
        </p:nvPicPr>
        <p:blipFill>
          <a:blip r:embed="rId2"/>
          <a:srcRect l="3742" r="5346"/>
          <a:stretch>
            <a:fillRect/>
          </a:stretch>
        </p:blipFill>
        <p:spPr>
          <a:xfrm>
            <a:off x="6236970" y="1871980"/>
            <a:ext cx="5831205" cy="41656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Experiments</a:t>
            </a:r>
            <a:endParaRPr lang="en-US" altLang="zh-CN" sz="3200" dirty="0"/>
          </a:p>
        </p:txBody>
      </p:sp>
      <p:pic>
        <p:nvPicPr>
          <p:cNvPr id="4" name="图片 3" descr="截屏2020-12-04 上午11.33.53"/>
          <p:cNvPicPr>
            <a:picLocks noChangeAspect="1"/>
          </p:cNvPicPr>
          <p:nvPr/>
        </p:nvPicPr>
        <p:blipFill>
          <a:blip r:embed="rId1"/>
          <a:srcRect l="4130" r="5334"/>
          <a:stretch>
            <a:fillRect/>
          </a:stretch>
        </p:blipFill>
        <p:spPr>
          <a:xfrm>
            <a:off x="8890" y="1400810"/>
            <a:ext cx="6014085" cy="4902200"/>
          </a:xfrm>
          <a:prstGeom prst="rect">
            <a:avLst/>
          </a:prstGeom>
        </p:spPr>
      </p:pic>
      <p:pic>
        <p:nvPicPr>
          <p:cNvPr id="6" name="图片 5" descr="截屏2020-12-04 上午11.34.01"/>
          <p:cNvPicPr>
            <a:picLocks noChangeAspect="1"/>
          </p:cNvPicPr>
          <p:nvPr/>
        </p:nvPicPr>
        <p:blipFill>
          <a:blip r:embed="rId2"/>
          <a:srcRect l="4035" r="3684"/>
          <a:stretch>
            <a:fillRect/>
          </a:stretch>
        </p:blipFill>
        <p:spPr>
          <a:xfrm>
            <a:off x="6277610" y="1445260"/>
            <a:ext cx="6012815" cy="48133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Experiments</a:t>
            </a:r>
            <a:endParaRPr lang="en-US" altLang="zh-CN" sz="3200" dirty="0"/>
          </a:p>
        </p:txBody>
      </p:sp>
      <p:pic>
        <p:nvPicPr>
          <p:cNvPr id="3" name="图片 2" descr="截屏2020-12-04 上午11.41.03"/>
          <p:cNvPicPr>
            <a:picLocks noChangeAspect="1"/>
          </p:cNvPicPr>
          <p:nvPr/>
        </p:nvPicPr>
        <p:blipFill>
          <a:blip r:embed="rId1"/>
          <a:stretch>
            <a:fillRect/>
          </a:stretch>
        </p:blipFill>
        <p:spPr>
          <a:xfrm>
            <a:off x="282575" y="1673860"/>
            <a:ext cx="6096000" cy="4216400"/>
          </a:xfrm>
          <a:prstGeom prst="rect">
            <a:avLst/>
          </a:prstGeom>
        </p:spPr>
      </p:pic>
      <p:pic>
        <p:nvPicPr>
          <p:cNvPr id="5" name="图片 4" descr="截屏2020-12-04 上午11.41.10"/>
          <p:cNvPicPr>
            <a:picLocks noChangeAspect="1"/>
          </p:cNvPicPr>
          <p:nvPr/>
        </p:nvPicPr>
        <p:blipFill>
          <a:blip r:embed="rId2"/>
          <a:srcRect l="3254" r="4339"/>
          <a:stretch>
            <a:fillRect/>
          </a:stretch>
        </p:blipFill>
        <p:spPr>
          <a:xfrm>
            <a:off x="6378575" y="1673860"/>
            <a:ext cx="5842635" cy="42418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400">
                <a:sym typeface="+mn-ea"/>
              </a:rPr>
              <a:t>Conclusion and future work</a:t>
            </a:r>
            <a:endParaRPr lang="en-US" altLang="zh-CN" sz="4400">
              <a:sym typeface="+mn-ea"/>
            </a:endParaRPr>
          </a:p>
        </p:txBody>
      </p:sp>
      <p:sp>
        <p:nvSpPr>
          <p:cNvPr id="3" name="文本框 2"/>
          <p:cNvSpPr txBox="1"/>
          <p:nvPr/>
        </p:nvSpPr>
        <p:spPr>
          <a:xfrm>
            <a:off x="1539240" y="2008505"/>
            <a:ext cx="7002145" cy="368300"/>
          </a:xfrm>
          <a:prstGeom prst="rect">
            <a:avLst/>
          </a:prstGeom>
          <a:noFill/>
        </p:spPr>
        <p:txBody>
          <a:bodyPr wrap="square" rtlCol="0">
            <a:spAutoFit/>
          </a:bodyPr>
          <a:p>
            <a:r>
              <a:rPr lang="zh-CN" altLang="en-US">
                <a:latin typeface="Al Bayan Plain" charset="0"/>
                <a:cs typeface="Al Bayan Plain" charset="0"/>
                <a:sym typeface="+mn-ea"/>
              </a:rPr>
              <a:t>       </a:t>
            </a:r>
            <a:endParaRPr lang="zh-CN" altLang="en-US" sz="2800">
              <a:latin typeface="Al Bayan Plain" charset="0"/>
              <a:cs typeface="Al Bayan Plain" charset="0"/>
            </a:endParaRPr>
          </a:p>
        </p:txBody>
      </p:sp>
      <p:sp>
        <p:nvSpPr>
          <p:cNvPr id="6" name="文本框 5"/>
          <p:cNvSpPr txBox="1"/>
          <p:nvPr/>
        </p:nvSpPr>
        <p:spPr>
          <a:xfrm>
            <a:off x="1003300" y="1765935"/>
            <a:ext cx="9864090" cy="4092575"/>
          </a:xfrm>
          <a:prstGeom prst="rect">
            <a:avLst/>
          </a:prstGeom>
          <a:noFill/>
        </p:spPr>
        <p:txBody>
          <a:bodyPr wrap="square" rtlCol="0" anchor="t">
            <a:spAutoFit/>
          </a:bodyPr>
          <a:p>
            <a:r>
              <a:rPr lang="en-US" altLang="zh-CN"/>
              <a:t>   </a:t>
            </a:r>
            <a:r>
              <a:rPr lang="zh-CN" altLang="en-US" sz="2000">
                <a:latin typeface="Times New Roman Regular" panose="02020603050405020304" charset="0"/>
                <a:cs typeface="Times New Roman Regular" panose="02020603050405020304" charset="0"/>
              </a:rPr>
              <a:t>In this paper, we propose a new similarity-based two-view MIL (STMIL). We first utilize the two-view learning method to place images and text information in two views, and convert</a:t>
            </a:r>
            <a:endParaRPr lang="zh-CN" altLang="en-US" sz="2000">
              <a:latin typeface="Times New Roman Regular" panose="02020603050405020304" charset="0"/>
              <a:cs typeface="Times New Roman Regular" panose="02020603050405020304" charset="0"/>
            </a:endParaRPr>
          </a:p>
          <a:p>
            <a:r>
              <a:rPr lang="zh-CN" altLang="en-US" sz="2000">
                <a:latin typeface="Times New Roman Regular" panose="02020603050405020304" charset="0"/>
                <a:cs typeface="Times New Roman Regular" panose="02020603050405020304" charset="0"/>
              </a:rPr>
              <a:t>the image classification problem into a MIL problem. We then propose the two-view MIL for image and textual classification.</a:t>
            </a:r>
            <a:endParaRPr lang="zh-CN" altLang="en-US" sz="2000">
              <a:latin typeface="Times New Roman Regular" panose="02020603050405020304" charset="0"/>
              <a:cs typeface="Times New Roman Regular" panose="02020603050405020304" charset="0"/>
            </a:endParaRPr>
          </a:p>
          <a:p>
            <a:endParaRPr lang="zh-CN" altLang="en-US" sz="2000">
              <a:latin typeface="Times New Roman Regular" panose="02020603050405020304" charset="0"/>
              <a:cs typeface="Times New Roman Regular" panose="02020603050405020304" charset="0"/>
            </a:endParaRPr>
          </a:p>
          <a:p>
            <a:r>
              <a:rPr lang="zh-CN" altLang="en-US" sz="2000">
                <a:latin typeface="Times New Roman Regular" panose="02020603050405020304" charset="0"/>
                <a:cs typeface="Times New Roman Regular" panose="02020603050405020304" charset="0"/>
              </a:rPr>
              <a:t>     We present the original STMIL-SVM problem and solve it using the Lagrangian method,  In the experimental part, we use three clustering algorithms (k-means, EM clustering and DBSCAN) and two image segmentation algorithms (GrabCut and MILCut) to process the images and compare their performance. </a:t>
            </a:r>
            <a:endParaRPr lang="zh-CN" altLang="en-US" sz="2000">
              <a:latin typeface="Times New Roman Regular" panose="02020603050405020304" charset="0"/>
              <a:cs typeface="Times New Roman Regular" panose="02020603050405020304" charset="0"/>
            </a:endParaRPr>
          </a:p>
          <a:p>
            <a:endParaRPr lang="zh-CN" altLang="en-US" sz="2000">
              <a:latin typeface="Times New Roman Regular" panose="02020603050405020304" charset="0"/>
              <a:cs typeface="Times New Roman Regular" panose="02020603050405020304" charset="0"/>
            </a:endParaRPr>
          </a:p>
          <a:p>
            <a:r>
              <a:rPr lang="zh-CN" altLang="en-US" sz="2000">
                <a:latin typeface="Times New Roman Regular" panose="02020603050405020304" charset="0"/>
                <a:cs typeface="Times New Roman Regular" panose="02020603050405020304" charset="0"/>
              </a:rPr>
              <a:t>    Experiments have shown that our method has higher performance compared with other MIL methods.In the future, we will expand our approach and framework to the field of video processing and online data.</a:t>
            </a:r>
            <a:endParaRPr lang="zh-CN" altLang="en-US" sz="2000">
              <a:latin typeface="Times New Roman Regular" panose="02020603050405020304" charset="0"/>
              <a:cs typeface="Times New Roman Regular" panose="0202060305040502030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gn="ctr"/>
            <a:endParaRPr lang="en-US" altLang="zh-CN" dirty="0" smtClean="0"/>
          </a:p>
          <a:p>
            <a:pPr algn="ctr"/>
            <a:endParaRPr lang="en-US" altLang="zh-CN" dirty="0"/>
          </a:p>
          <a:p>
            <a:pPr algn="ctr"/>
            <a:endParaRPr lang="en-US" altLang="zh-CN" dirty="0" smtClean="0"/>
          </a:p>
          <a:p>
            <a:pPr marL="0" indent="0" algn="ctr">
              <a:buNone/>
            </a:pPr>
            <a:endParaRPr lang="en-US" altLang="zh-CN" dirty="0"/>
          </a:p>
          <a:p>
            <a:pPr algn="ctr"/>
            <a:endParaRPr lang="en-US" altLang="zh-CN" dirty="0" smtClean="0"/>
          </a:p>
          <a:p>
            <a:pPr marL="0" indent="0" algn="ctr">
              <a:buNone/>
            </a:pPr>
            <a:r>
              <a:rPr lang="en-US" altLang="zh-CN" sz="8000" b="0" dirty="0" smtClean="0">
                <a:solidFill>
                  <a:schemeClr val="tx1"/>
                </a:solidFill>
                <a:effectLst/>
              </a:rPr>
              <a:t>Thanks</a:t>
            </a:r>
            <a:endParaRPr lang="zh-CN" altLang="en-US" sz="8000" b="0" dirty="0">
              <a:solidFill>
                <a:schemeClr val="tx1"/>
              </a:solidFill>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0" y="-53975"/>
            <a:ext cx="12204065" cy="1519345"/>
            <a:chOff x="0" y="-53985"/>
            <a:chExt cx="12204000" cy="1116709"/>
          </a:xfrm>
        </p:grpSpPr>
        <p:pic>
          <p:nvPicPr>
            <p:cNvPr id="17" name="图片 16"/>
            <p:cNvPicPr>
              <a:picLocks noChangeAspect="1"/>
            </p:cNvPicPr>
            <p:nvPr/>
          </p:nvPicPr>
          <p:blipFill>
            <a:blip r:embed="rId1">
              <a:duotone>
                <a:schemeClr val="accent1">
                  <a:shade val="45000"/>
                  <a:satMod val="135000"/>
                </a:schemeClr>
                <a:prstClr val="white"/>
              </a:duotone>
              <a:extLst>
                <a:ext uri="{BEBA8EAE-BF5A-486C-A8C5-ECC9F3942E4B}">
                  <a14:imgProps xmlns:a14="http://schemas.microsoft.com/office/drawing/2010/main">
                    <a14:imgLayer r:embed="rId2">
                      <a14:imgEffect>
                        <a14:artisticCrisscrossEtching trans="75000"/>
                      </a14:imgEffect>
                      <a14:imgEffect>
                        <a14:colorTemperature colorTemp="11200"/>
                      </a14:imgEffect>
                      <a14:imgEffect>
                        <a14:saturation sat="300000"/>
                      </a14:imgEffect>
                    </a14:imgLayer>
                  </a14:imgProps>
                </a:ext>
              </a:extLst>
            </a:blip>
            <a:stretch>
              <a:fillRect/>
            </a:stretch>
          </p:blipFill>
          <p:spPr>
            <a:xfrm>
              <a:off x="0" y="0"/>
              <a:ext cx="12204000" cy="973274"/>
            </a:xfrm>
            <a:prstGeom prst="rect">
              <a:avLst/>
            </a:prstGeom>
          </p:spPr>
        </p:pic>
        <p:pic>
          <p:nvPicPr>
            <p:cNvPr id="7" name="图片 6"/>
            <p:cNvPicPr>
              <a:picLocks noChangeAspect="1"/>
            </p:cNvPicPr>
            <p:nvPr/>
          </p:nvPicPr>
          <p:blipFill>
            <a:blip r:embed="rId3"/>
            <a:stretch>
              <a:fillRect/>
            </a:stretch>
          </p:blipFill>
          <p:spPr>
            <a:xfrm>
              <a:off x="11503025" y="127573"/>
              <a:ext cx="571764" cy="720000"/>
            </a:xfrm>
            <a:prstGeom prst="rect">
              <a:avLst/>
            </a:prstGeom>
          </p:spPr>
        </p:pic>
        <p:sp>
          <p:nvSpPr>
            <p:cNvPr id="6" name="矩形 5"/>
            <p:cNvSpPr/>
            <p:nvPr/>
          </p:nvSpPr>
          <p:spPr>
            <a:xfrm>
              <a:off x="9618133" y="251883"/>
              <a:ext cx="2573866" cy="677679"/>
            </a:xfrm>
            <a:prstGeom prst="rect">
              <a:avLst/>
            </a:prstGeom>
          </p:spPr>
          <p:txBody>
            <a:bodyPr wrap="square">
              <a:spAutoFit/>
            </a:bodyPr>
            <a:lstStyle/>
            <a:p>
              <a:r>
                <a:rPr lang="en-US" altLang="zh-CN" dirty="0">
                  <a:solidFill>
                    <a:schemeClr val="bg1">
                      <a:lumMod val="85000"/>
                    </a:schemeClr>
                  </a:solidFill>
                  <a:latin typeface="Bahnschrift Condensed" panose="020B0502040204020203" pitchFamily="34" charset="0"/>
                </a:rPr>
                <a:t>Advanced Technique of Artificial  Intelligence</a:t>
              </a:r>
              <a:endParaRPr lang="zh-CN" altLang="en-US" dirty="0">
                <a:solidFill>
                  <a:schemeClr val="bg1">
                    <a:lumMod val="85000"/>
                  </a:schemeClr>
                </a:solidFill>
                <a:latin typeface="Bahnschrift Condensed" panose="020B0502040204020203" pitchFamily="34" charset="0"/>
              </a:endParaRPr>
            </a:p>
          </p:txBody>
        </p:sp>
        <p:pic>
          <p:nvPicPr>
            <p:cNvPr id="8" name="图片 7"/>
            <p:cNvPicPr>
              <a:picLocks noChangeAspect="1"/>
            </p:cNvPicPr>
            <p:nvPr/>
          </p:nvPicPr>
          <p:blipFill rotWithShape="1">
            <a:blip r:embed="rId4"/>
            <a:srcRect b="41473"/>
            <a:stretch>
              <a:fillRect/>
            </a:stretch>
          </p:blipFill>
          <p:spPr>
            <a:xfrm>
              <a:off x="779089" y="689929"/>
              <a:ext cx="2924175" cy="239712"/>
            </a:xfrm>
            <a:prstGeom prst="rect">
              <a:avLst/>
            </a:prstGeom>
          </p:spPr>
        </p:pic>
        <p:sp>
          <p:nvSpPr>
            <p:cNvPr id="4" name="矩形 3"/>
            <p:cNvSpPr/>
            <p:nvPr/>
          </p:nvSpPr>
          <p:spPr>
            <a:xfrm>
              <a:off x="915056" y="633807"/>
              <a:ext cx="2558714" cy="428917"/>
            </a:xfrm>
            <a:prstGeom prst="rect">
              <a:avLst/>
            </a:prstGeom>
          </p:spPr>
          <p:txBody>
            <a:bodyPr wrap="square">
              <a:spAutoFit/>
            </a:bodyPr>
            <a:lstStyle/>
            <a:p>
              <a:r>
                <a:rPr lang="en-US" altLang="zh-CN" sz="1600" dirty="0">
                  <a:solidFill>
                    <a:schemeClr val="bg1"/>
                  </a:solidFill>
                  <a:latin typeface="Bahnschrift Condensed" panose="020B0502040204020203" pitchFamily="34" charset="0"/>
                </a:rPr>
                <a:t>Chongqing University of Technology</a:t>
              </a:r>
              <a:endParaRPr lang="zh-CN" altLang="en-US" sz="1600" dirty="0">
                <a:solidFill>
                  <a:schemeClr val="bg1"/>
                </a:solidFill>
                <a:latin typeface="Bahnschrift Condensed" panose="020B0502040204020203" pitchFamily="34" charset="0"/>
              </a:endParaRPr>
            </a:p>
          </p:txBody>
        </p:sp>
        <p:pic>
          <p:nvPicPr>
            <p:cNvPr id="10" name="图片 9"/>
            <p:cNvPicPr>
              <a:picLocks noChangeAspect="1"/>
            </p:cNvPicPr>
            <p:nvPr/>
          </p:nvPicPr>
          <p:blipFill rotWithShape="1">
            <a:blip r:embed="rId5"/>
            <a:srcRect b="25639"/>
            <a:stretch>
              <a:fillRect/>
            </a:stretch>
          </p:blipFill>
          <p:spPr>
            <a:xfrm>
              <a:off x="883306" y="73273"/>
              <a:ext cx="3403734" cy="849946"/>
            </a:xfrm>
            <a:prstGeom prst="rect">
              <a:avLst/>
            </a:prstGeom>
          </p:spPr>
        </p:pic>
        <p:sp>
          <p:nvSpPr>
            <p:cNvPr id="9" name="矩形 8"/>
            <p:cNvSpPr/>
            <p:nvPr/>
          </p:nvSpPr>
          <p:spPr>
            <a:xfrm>
              <a:off x="1004107" y="-53985"/>
              <a:ext cx="2501413" cy="813495"/>
            </a:xfrm>
            <a:prstGeom prst="rect">
              <a:avLst/>
            </a:prstGeom>
          </p:spPr>
          <p:txBody>
            <a:bodyPr wrap="square">
              <a:spAutoFit/>
            </a:bodyPr>
            <a:lstStyle/>
            <a:p>
              <a:r>
                <a:rPr lang="en-US" altLang="zh-CN" sz="2200" dirty="0">
                  <a:solidFill>
                    <a:schemeClr val="bg1"/>
                  </a:solidFill>
                  <a:latin typeface="Bahnschrift Condensed" panose="020B0502040204020203" pitchFamily="34" charset="0"/>
                </a:rPr>
                <a:t>Chongqing University of Technology</a:t>
              </a:r>
              <a:endParaRPr lang="zh-CN" altLang="en-US" sz="2200" dirty="0">
                <a:solidFill>
                  <a:schemeClr val="bg1"/>
                </a:solidFill>
                <a:latin typeface="Bahnschrift Condensed" panose="020B0502040204020203" pitchFamily="34" charset="0"/>
              </a:endParaRPr>
            </a:p>
          </p:txBody>
        </p:sp>
        <p:sp>
          <p:nvSpPr>
            <p:cNvPr id="11" name="矩形 10"/>
            <p:cNvSpPr/>
            <p:nvPr/>
          </p:nvSpPr>
          <p:spPr>
            <a:xfrm>
              <a:off x="10261930" y="54307"/>
              <a:ext cx="1247643" cy="236628"/>
            </a:xfrm>
            <a:prstGeom prst="rect">
              <a:avLst/>
            </a:prstGeom>
          </p:spPr>
          <p:txBody>
            <a:bodyPr wrap="square">
              <a:spAutoFit/>
            </a:bodyPr>
            <a:lstStyle/>
            <a:p>
              <a:r>
                <a:rPr lang="en-US" altLang="zh-CN" sz="1500" dirty="0">
                  <a:solidFill>
                    <a:schemeClr val="bg1"/>
                  </a:solidFill>
                  <a:latin typeface="Gill Sans Ultra Bold" panose="020B0A02020104020203" pitchFamily="34" charset="0"/>
                </a:rPr>
                <a:t>ATAI</a:t>
              </a:r>
              <a:endParaRPr lang="zh-CN" altLang="en-US" sz="1500" dirty="0">
                <a:solidFill>
                  <a:schemeClr val="bg1"/>
                </a:solidFill>
                <a:latin typeface="Gill Sans Ultra Bold" panose="020B0A02020104020203" pitchFamily="34" charset="0"/>
              </a:endParaRPr>
            </a:p>
          </p:txBody>
        </p:sp>
      </p:grpSp>
      <p:sp>
        <p:nvSpPr>
          <p:cNvPr id="18" name="矩形 17"/>
          <p:cNvSpPr/>
          <p:nvPr/>
        </p:nvSpPr>
        <p:spPr>
          <a:xfrm>
            <a:off x="0" y="1168097"/>
            <a:ext cx="12192000" cy="4750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p:nvPr/>
        </p:nvCxnSpPr>
        <p:spPr>
          <a:xfrm>
            <a:off x="0" y="1106310"/>
            <a:ext cx="12192000" cy="28575"/>
          </a:xfrm>
          <a:prstGeom prst="line">
            <a:avLst/>
          </a:prstGeom>
          <a:ln w="76200">
            <a:gradFill flip="none" rotWithShape="1">
              <a:gsLst>
                <a:gs pos="0">
                  <a:srgbClr val="FF9900"/>
                </a:gs>
                <a:gs pos="74000">
                  <a:schemeClr val="accent1">
                    <a:lumMod val="45000"/>
                    <a:lumOff val="55000"/>
                  </a:schemeClr>
                </a:gs>
                <a:gs pos="83000">
                  <a:schemeClr val="accent1">
                    <a:lumMod val="45000"/>
                    <a:lumOff val="55000"/>
                  </a:schemeClr>
                </a:gs>
                <a:gs pos="100000">
                  <a:schemeClr val="accent6"/>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30810" y="2269490"/>
            <a:ext cx="11944985" cy="1198880"/>
          </a:xfrm>
          <a:prstGeom prst="rect">
            <a:avLst/>
          </a:prstGeom>
        </p:spPr>
        <p:txBody>
          <a:bodyPr wrap="square">
            <a:spAutoFit/>
          </a:bodyPr>
          <a:lstStyle/>
          <a:p>
            <a:pPr algn="ctr"/>
            <a:r>
              <a:rPr lang="en-US" altLang="zh-CN" sz="3600" b="1" dirty="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t>A similarity-based two-view multiple </a:t>
            </a:r>
            <a:endParaRPr lang="en-US" altLang="zh-CN" sz="3600" b="1" dirty="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ctr"/>
            <a:r>
              <a:rPr lang="en-US" altLang="zh-CN" sz="3600" b="1" dirty="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t>instance learning method for classification</a:t>
            </a:r>
            <a:endParaRPr lang="en-US" altLang="zh-CN" sz="3600" b="1" dirty="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4" name="图片 23"/>
          <p:cNvPicPr>
            <a:picLocks noChangeAspect="1"/>
          </p:cNvPicPr>
          <p:nvPr/>
        </p:nvPicPr>
        <p:blipFill>
          <a:blip r:embed="rId6"/>
          <a:stretch>
            <a:fillRect/>
          </a:stretch>
        </p:blipFill>
        <p:spPr>
          <a:xfrm>
            <a:off x="10755086" y="5894738"/>
            <a:ext cx="1436914" cy="963262"/>
          </a:xfrm>
          <a:prstGeom prst="rect">
            <a:avLst/>
          </a:prstGeom>
        </p:spPr>
      </p:pic>
      <p:sp>
        <p:nvSpPr>
          <p:cNvPr id="26" name="灯片编号占位符 5"/>
          <p:cNvSpPr>
            <a:spLocks noGrp="1"/>
          </p:cNvSpPr>
          <p:nvPr>
            <p:ph type="sldNum" sz="quarter" idx="12"/>
          </p:nvPr>
        </p:nvSpPr>
        <p:spPr>
          <a:xfrm>
            <a:off x="8610600" y="6432550"/>
            <a:ext cx="2743200" cy="365125"/>
          </a:xfrm>
        </p:spPr>
        <p:txBody>
          <a:bodyPr/>
          <a:lstStyle/>
          <a:p>
            <a:fld id="{7FED5459-E582-4DAA-BA57-60FF09140233}" type="slidenum">
              <a:rPr lang="zh-CN" altLang="en-US" smtClean="0"/>
            </a:fld>
            <a:endParaRPr lang="zh-CN" altLang="en-US" dirty="0"/>
          </a:p>
        </p:txBody>
      </p:sp>
      <p:sp>
        <p:nvSpPr>
          <p:cNvPr id="23" name="矩形 22"/>
          <p:cNvSpPr/>
          <p:nvPr/>
        </p:nvSpPr>
        <p:spPr>
          <a:xfrm>
            <a:off x="990266" y="4333680"/>
            <a:ext cx="10614993" cy="460375"/>
          </a:xfrm>
          <a:prstGeom prst="rect">
            <a:avLst/>
          </a:prstGeom>
        </p:spPr>
        <p:txBody>
          <a:bodyPr wrap="square">
            <a:spAutoFit/>
          </a:bodyPr>
          <a:lstStyle/>
          <a:p>
            <a:pPr algn="ctr"/>
            <a:r>
              <a:rPr lang="en-US" altLang="zh-CN" sz="2400" b="1" dirty="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t>journal homepage: www.elsevier.com/locate/knosys</a:t>
            </a:r>
            <a:endParaRPr lang="en-US" altLang="zh-CN" sz="2400" b="1" dirty="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文本框 1"/>
          <p:cNvSpPr txBox="1"/>
          <p:nvPr/>
        </p:nvSpPr>
        <p:spPr>
          <a:xfrm>
            <a:off x="7276495" y="5319938"/>
            <a:ext cx="2985770" cy="460375"/>
          </a:xfrm>
          <a:prstGeom prst="rect">
            <a:avLst/>
          </a:prstGeom>
          <a:noFill/>
        </p:spPr>
        <p:txBody>
          <a:bodyPr wrap="none" rtlCol="0">
            <a:spAutoFit/>
          </a:bodyPr>
          <a:lstStyle/>
          <a:p>
            <a:r>
              <a:rPr lang="en-US" altLang="zh-CN" sz="2400" b="1" dirty="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t>Reported by jia wang</a:t>
            </a:r>
            <a:endParaRPr lang="zh-CN" altLang="en-US" sz="2400" b="1" dirty="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0" y="-53975"/>
            <a:ext cx="12204065" cy="1395572"/>
            <a:chOff x="0" y="-53985"/>
            <a:chExt cx="12204000" cy="1182087"/>
          </a:xfrm>
        </p:grpSpPr>
        <p:pic>
          <p:nvPicPr>
            <p:cNvPr id="17" name="图片 16"/>
            <p:cNvPicPr>
              <a:picLocks noChangeAspect="1"/>
            </p:cNvPicPr>
            <p:nvPr/>
          </p:nvPicPr>
          <p:blipFill>
            <a:blip r:embed="rId1">
              <a:duotone>
                <a:schemeClr val="accent1">
                  <a:shade val="45000"/>
                  <a:satMod val="135000"/>
                </a:schemeClr>
                <a:prstClr val="white"/>
              </a:duotone>
              <a:extLst>
                <a:ext uri="{BEBA8EAE-BF5A-486C-A8C5-ECC9F3942E4B}">
                  <a14:imgProps xmlns:a14="http://schemas.microsoft.com/office/drawing/2010/main">
                    <a14:imgLayer r:embed="rId2">
                      <a14:imgEffect>
                        <a14:artisticCrisscrossEtching trans="75000"/>
                      </a14:imgEffect>
                      <a14:imgEffect>
                        <a14:colorTemperature colorTemp="11200"/>
                      </a14:imgEffect>
                      <a14:imgEffect>
                        <a14:saturation sat="300000"/>
                      </a14:imgEffect>
                    </a14:imgLayer>
                  </a14:imgProps>
                </a:ext>
              </a:extLst>
            </a:blip>
            <a:stretch>
              <a:fillRect/>
            </a:stretch>
          </p:blipFill>
          <p:spPr>
            <a:xfrm>
              <a:off x="0" y="0"/>
              <a:ext cx="12204000" cy="973274"/>
            </a:xfrm>
            <a:prstGeom prst="rect">
              <a:avLst/>
            </a:prstGeom>
          </p:spPr>
        </p:pic>
        <p:pic>
          <p:nvPicPr>
            <p:cNvPr id="7" name="图片 6"/>
            <p:cNvPicPr>
              <a:picLocks noChangeAspect="1"/>
            </p:cNvPicPr>
            <p:nvPr/>
          </p:nvPicPr>
          <p:blipFill>
            <a:blip r:embed="rId3"/>
            <a:stretch>
              <a:fillRect/>
            </a:stretch>
          </p:blipFill>
          <p:spPr>
            <a:xfrm>
              <a:off x="11503025" y="127573"/>
              <a:ext cx="571764" cy="720000"/>
            </a:xfrm>
            <a:prstGeom prst="rect">
              <a:avLst/>
            </a:prstGeom>
          </p:spPr>
        </p:pic>
        <p:sp>
          <p:nvSpPr>
            <p:cNvPr id="6" name="矩形 5"/>
            <p:cNvSpPr/>
            <p:nvPr/>
          </p:nvSpPr>
          <p:spPr>
            <a:xfrm>
              <a:off x="9618133" y="251883"/>
              <a:ext cx="2573866" cy="780976"/>
            </a:xfrm>
            <a:prstGeom prst="rect">
              <a:avLst/>
            </a:prstGeom>
          </p:spPr>
          <p:txBody>
            <a:bodyPr wrap="square">
              <a:spAutoFit/>
            </a:bodyPr>
            <a:lstStyle/>
            <a:p>
              <a:r>
                <a:rPr lang="en-US" altLang="zh-CN" dirty="0">
                  <a:solidFill>
                    <a:schemeClr val="bg1">
                      <a:lumMod val="85000"/>
                    </a:schemeClr>
                  </a:solidFill>
                  <a:latin typeface="Bahnschrift Condensed" panose="020B0502040204020203" pitchFamily="34" charset="0"/>
                </a:rPr>
                <a:t>Advanced Technique of Artificial  Intelligence</a:t>
              </a:r>
              <a:endParaRPr lang="zh-CN" altLang="en-US" dirty="0">
                <a:solidFill>
                  <a:schemeClr val="bg1">
                    <a:lumMod val="85000"/>
                  </a:schemeClr>
                </a:solidFill>
                <a:latin typeface="Bahnschrift Condensed" panose="020B0502040204020203" pitchFamily="34" charset="0"/>
              </a:endParaRPr>
            </a:p>
          </p:txBody>
        </p:sp>
        <p:pic>
          <p:nvPicPr>
            <p:cNvPr id="8" name="图片 7"/>
            <p:cNvPicPr>
              <a:picLocks noChangeAspect="1"/>
            </p:cNvPicPr>
            <p:nvPr/>
          </p:nvPicPr>
          <p:blipFill rotWithShape="1">
            <a:blip r:embed="rId4"/>
            <a:srcRect b="41473"/>
            <a:stretch>
              <a:fillRect/>
            </a:stretch>
          </p:blipFill>
          <p:spPr>
            <a:xfrm>
              <a:off x="779089" y="689929"/>
              <a:ext cx="2924175" cy="239712"/>
            </a:xfrm>
            <a:prstGeom prst="rect">
              <a:avLst/>
            </a:prstGeom>
          </p:spPr>
        </p:pic>
        <p:sp>
          <p:nvSpPr>
            <p:cNvPr id="4" name="矩形 3"/>
            <p:cNvSpPr/>
            <p:nvPr/>
          </p:nvSpPr>
          <p:spPr>
            <a:xfrm>
              <a:off x="915056" y="633807"/>
              <a:ext cx="2558714" cy="494295"/>
            </a:xfrm>
            <a:prstGeom prst="rect">
              <a:avLst/>
            </a:prstGeom>
          </p:spPr>
          <p:txBody>
            <a:bodyPr wrap="square">
              <a:spAutoFit/>
            </a:bodyPr>
            <a:lstStyle/>
            <a:p>
              <a:r>
                <a:rPr lang="en-US" altLang="zh-CN" sz="1600" dirty="0">
                  <a:solidFill>
                    <a:schemeClr val="bg1"/>
                  </a:solidFill>
                  <a:latin typeface="Bahnschrift Condensed" panose="020B0502040204020203" pitchFamily="34" charset="0"/>
                </a:rPr>
                <a:t>Chongqing University of Technology</a:t>
              </a:r>
              <a:endParaRPr lang="zh-CN" altLang="en-US" sz="1600" dirty="0">
                <a:solidFill>
                  <a:schemeClr val="bg1"/>
                </a:solidFill>
                <a:latin typeface="Bahnschrift Condensed" panose="020B0502040204020203" pitchFamily="34" charset="0"/>
              </a:endParaRPr>
            </a:p>
          </p:txBody>
        </p:sp>
        <p:pic>
          <p:nvPicPr>
            <p:cNvPr id="10" name="图片 9"/>
            <p:cNvPicPr>
              <a:picLocks noChangeAspect="1"/>
            </p:cNvPicPr>
            <p:nvPr/>
          </p:nvPicPr>
          <p:blipFill rotWithShape="1">
            <a:blip r:embed="rId5"/>
            <a:srcRect b="25639"/>
            <a:stretch>
              <a:fillRect/>
            </a:stretch>
          </p:blipFill>
          <p:spPr>
            <a:xfrm>
              <a:off x="883306" y="73273"/>
              <a:ext cx="3403734" cy="849946"/>
            </a:xfrm>
            <a:prstGeom prst="rect">
              <a:avLst/>
            </a:prstGeom>
          </p:spPr>
        </p:pic>
        <p:sp>
          <p:nvSpPr>
            <p:cNvPr id="9" name="矩形 8"/>
            <p:cNvSpPr/>
            <p:nvPr/>
          </p:nvSpPr>
          <p:spPr>
            <a:xfrm>
              <a:off x="1004107" y="-53985"/>
              <a:ext cx="2501413" cy="937494"/>
            </a:xfrm>
            <a:prstGeom prst="rect">
              <a:avLst/>
            </a:prstGeom>
          </p:spPr>
          <p:txBody>
            <a:bodyPr wrap="square">
              <a:spAutoFit/>
            </a:bodyPr>
            <a:lstStyle/>
            <a:p>
              <a:r>
                <a:rPr lang="en-US" altLang="zh-CN" sz="2200" dirty="0">
                  <a:solidFill>
                    <a:schemeClr val="bg1"/>
                  </a:solidFill>
                  <a:latin typeface="Bahnschrift Condensed" panose="020B0502040204020203" pitchFamily="34" charset="0"/>
                </a:rPr>
                <a:t>Chongqing University of Technology</a:t>
              </a:r>
              <a:endParaRPr lang="zh-CN" altLang="en-US" sz="2200" dirty="0">
                <a:solidFill>
                  <a:schemeClr val="bg1"/>
                </a:solidFill>
                <a:latin typeface="Bahnschrift Condensed" panose="020B0502040204020203" pitchFamily="34" charset="0"/>
              </a:endParaRPr>
            </a:p>
          </p:txBody>
        </p:sp>
        <p:sp>
          <p:nvSpPr>
            <p:cNvPr id="11" name="矩形 10"/>
            <p:cNvSpPr/>
            <p:nvPr/>
          </p:nvSpPr>
          <p:spPr>
            <a:xfrm>
              <a:off x="10261930" y="54307"/>
              <a:ext cx="1247643" cy="272696"/>
            </a:xfrm>
            <a:prstGeom prst="rect">
              <a:avLst/>
            </a:prstGeom>
          </p:spPr>
          <p:txBody>
            <a:bodyPr wrap="square">
              <a:spAutoFit/>
            </a:bodyPr>
            <a:lstStyle/>
            <a:p>
              <a:r>
                <a:rPr lang="en-US" altLang="zh-CN" sz="1500" dirty="0">
                  <a:solidFill>
                    <a:schemeClr val="bg1"/>
                  </a:solidFill>
                  <a:latin typeface="Gill Sans Ultra Bold" panose="020B0A02020104020203" pitchFamily="34" charset="0"/>
                </a:rPr>
                <a:t>ATAI</a:t>
              </a:r>
              <a:endParaRPr lang="zh-CN" altLang="en-US" sz="1500" dirty="0">
                <a:solidFill>
                  <a:schemeClr val="bg1"/>
                </a:solidFill>
                <a:latin typeface="Gill Sans Ultra Bold" panose="020B0A02020104020203" pitchFamily="34" charset="0"/>
              </a:endParaRPr>
            </a:p>
          </p:txBody>
        </p:sp>
      </p:grpSp>
      <p:sp>
        <p:nvSpPr>
          <p:cNvPr id="18" name="矩形 17"/>
          <p:cNvSpPr/>
          <p:nvPr/>
        </p:nvSpPr>
        <p:spPr>
          <a:xfrm>
            <a:off x="1" y="973274"/>
            <a:ext cx="12204000" cy="45114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p:nvPr/>
        </p:nvCxnSpPr>
        <p:spPr>
          <a:xfrm>
            <a:off x="0" y="1225060"/>
            <a:ext cx="12192000" cy="28575"/>
          </a:xfrm>
          <a:prstGeom prst="line">
            <a:avLst/>
          </a:prstGeom>
          <a:ln w="76200">
            <a:gradFill flip="none" rotWithShape="1">
              <a:gsLst>
                <a:gs pos="0">
                  <a:srgbClr val="FF9900"/>
                </a:gs>
                <a:gs pos="74000">
                  <a:schemeClr val="accent1">
                    <a:lumMod val="45000"/>
                    <a:lumOff val="55000"/>
                  </a:schemeClr>
                </a:gs>
                <a:gs pos="83000">
                  <a:schemeClr val="accent1">
                    <a:lumMod val="45000"/>
                    <a:lumOff val="55000"/>
                  </a:schemeClr>
                </a:gs>
                <a:gs pos="100000">
                  <a:schemeClr val="accent6"/>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a:blip r:embed="rId6"/>
          <a:stretch>
            <a:fillRect/>
          </a:stretch>
        </p:blipFill>
        <p:spPr>
          <a:xfrm>
            <a:off x="10755086" y="5894738"/>
            <a:ext cx="1436914" cy="963262"/>
          </a:xfrm>
          <a:prstGeom prst="rect">
            <a:avLst/>
          </a:prstGeom>
        </p:spPr>
      </p:pic>
      <p:sp>
        <p:nvSpPr>
          <p:cNvPr id="26" name="灯片编号占位符 5"/>
          <p:cNvSpPr>
            <a:spLocks noGrp="1"/>
          </p:cNvSpPr>
          <p:nvPr>
            <p:ph type="sldNum" sz="quarter" idx="12"/>
          </p:nvPr>
        </p:nvSpPr>
        <p:spPr>
          <a:xfrm>
            <a:off x="8610600" y="6432550"/>
            <a:ext cx="2743200" cy="365125"/>
          </a:xfrm>
        </p:spPr>
        <p:txBody>
          <a:bodyPr/>
          <a:lstStyle/>
          <a:p>
            <a:fld id="{7FED5459-E582-4DAA-BA57-60FF09140233}" type="slidenum">
              <a:rPr lang="zh-CN" altLang="en-US" smtClean="0"/>
            </a:fld>
            <a:endParaRPr lang="zh-CN" altLang="en-US"/>
          </a:p>
        </p:txBody>
      </p:sp>
      <p:sp>
        <p:nvSpPr>
          <p:cNvPr id="23" name="文本框 22"/>
          <p:cNvSpPr txBox="1"/>
          <p:nvPr/>
        </p:nvSpPr>
        <p:spPr>
          <a:xfrm>
            <a:off x="1079500" y="3657600"/>
            <a:ext cx="5076825" cy="583565"/>
          </a:xfrm>
          <a:prstGeom prst="rect">
            <a:avLst/>
          </a:prstGeom>
          <a:noFill/>
        </p:spPr>
        <p:txBody>
          <a:bodyPr wrap="square" rtlCol="0" anchor="ctr">
            <a:spAutoFit/>
          </a:bodyPr>
          <a:lstStyle/>
          <a:p>
            <a: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t>3. Experiments</a:t>
            </a:r>
            <a:endPar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9" name="文本框 21"/>
          <p:cNvSpPr txBox="1"/>
          <p:nvPr/>
        </p:nvSpPr>
        <p:spPr>
          <a:xfrm>
            <a:off x="1149350" y="2279650"/>
            <a:ext cx="5551805" cy="706755"/>
          </a:xfrm>
          <a:prstGeom prst="rect">
            <a:avLst/>
          </a:prstGeom>
          <a:noFill/>
        </p:spPr>
        <p:txBody>
          <a:bodyPr wrap="square" rtlCol="0" anchor="ctr">
            <a:spAutoFit/>
          </a:bodyPr>
          <a:lstStyle/>
          <a:p>
            <a: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t>1. Introduction </a:t>
            </a:r>
            <a:endPar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1" name="文本框 22"/>
          <p:cNvSpPr txBox="1"/>
          <p:nvPr/>
        </p:nvSpPr>
        <p:spPr>
          <a:xfrm>
            <a:off x="1003935" y="2875598"/>
            <a:ext cx="12074525" cy="706755"/>
          </a:xfrm>
          <a:prstGeom prst="rect">
            <a:avLst/>
          </a:prstGeom>
          <a:noFill/>
        </p:spPr>
        <p:txBody>
          <a:bodyPr wrap="square" rtlCol="0" anchor="ctr">
            <a:spAutoFit/>
          </a:bodyPr>
          <a:lstStyle/>
          <a:p>
            <a: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t> 2.</a:t>
            </a:r>
            <a:r>
              <a:rPr lang="en-US" altLang="zh-CN" sz="40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t>Similarity-based two-view multiple instance learning</a:t>
            </a:r>
            <a:endPar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文本框 1"/>
          <p:cNvSpPr txBox="1"/>
          <p:nvPr/>
        </p:nvSpPr>
        <p:spPr>
          <a:xfrm>
            <a:off x="1079500" y="4411345"/>
            <a:ext cx="5692140" cy="583565"/>
          </a:xfrm>
          <a:prstGeom prst="rect">
            <a:avLst/>
          </a:prstGeom>
          <a:noFill/>
        </p:spPr>
        <p:txBody>
          <a:bodyPr wrap="square" rtlCol="0">
            <a:spAutoFit/>
          </a:bodyPr>
          <a:p>
            <a: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t>4. Conclusion and future work</a:t>
            </a:r>
            <a:endPar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70528"/>
            <a:ext cx="10515600" cy="482946"/>
          </a:xfrm>
        </p:spPr>
        <p:txBody>
          <a:bodyPr/>
          <a:lstStyle/>
          <a:p>
            <a:r>
              <a:rPr lang="en-US" altLang="zh-CN" sz="4400" smtClean="0">
                <a:solidFill>
                  <a:schemeClr val="accent1">
                    <a:lumMod val="50000"/>
                  </a:schemeClr>
                </a:solidFill>
                <a:latin typeface="Times New Roman" panose="02020603050405020304" pitchFamily="18" charset="0"/>
                <a:ea typeface="楷体" panose="02010609060101010101" pitchFamily="49" charset="-122"/>
                <a:sym typeface="+mn-ea"/>
              </a:rPr>
              <a:t>Introduction</a:t>
            </a:r>
            <a:endParaRPr lang="en-US" altLang="zh-CN" sz="4400" dirty="0"/>
          </a:p>
        </p:txBody>
      </p:sp>
      <p:sp>
        <p:nvSpPr>
          <p:cNvPr id="4" name="文本框 3"/>
          <p:cNvSpPr txBox="1"/>
          <p:nvPr/>
        </p:nvSpPr>
        <p:spPr>
          <a:xfrm>
            <a:off x="619760" y="2028190"/>
            <a:ext cx="10868025" cy="1476375"/>
          </a:xfrm>
          <a:prstGeom prst="rect">
            <a:avLst/>
          </a:prstGeom>
          <a:noFill/>
        </p:spPr>
        <p:txBody>
          <a:bodyPr wrap="square" rtlCol="0" anchor="t">
            <a:spAutoFit/>
          </a:bodyPr>
          <a:p>
            <a:pPr fontAlgn="auto">
              <a:lnSpc>
                <a:spcPct val="150000"/>
              </a:lnSpc>
            </a:pPr>
            <a:r>
              <a:rPr lang="zh-CN" altLang="en-US"/>
              <a:t>   </a:t>
            </a:r>
            <a:r>
              <a:rPr lang="zh-CN" altLang="en-US" sz="2000">
                <a:latin typeface="Times New Roman Regular" panose="02020603050405020304" charset="0"/>
                <a:cs typeface="Times New Roman Regular" panose="02020603050405020304" charset="0"/>
              </a:rPr>
              <a:t>MIL is originally used for drug activity prediction，its purpose is to build a learning system by learning the known and unknown molecules of pharmaceuticals,and to predict whether other new molecules are suitable for pharmaceuticals.</a:t>
            </a:r>
            <a:endParaRPr lang="zh-CN" altLang="en-US" sz="2000">
              <a:latin typeface="Times New Roman Regular" panose="02020603050405020304" charset="0"/>
              <a:cs typeface="Times New Roman Regular" panose="02020603050405020304" charset="0"/>
            </a:endParaRPr>
          </a:p>
        </p:txBody>
      </p:sp>
      <p:sp>
        <p:nvSpPr>
          <p:cNvPr id="6" name="文本框 5"/>
          <p:cNvSpPr txBox="1"/>
          <p:nvPr/>
        </p:nvSpPr>
        <p:spPr>
          <a:xfrm>
            <a:off x="728345" y="4011295"/>
            <a:ext cx="10058400" cy="1476375"/>
          </a:xfrm>
          <a:prstGeom prst="rect">
            <a:avLst/>
          </a:prstGeom>
          <a:noFill/>
        </p:spPr>
        <p:txBody>
          <a:bodyPr wrap="square" rtlCol="0" anchor="t">
            <a:spAutoFit/>
          </a:bodyPr>
          <a:p>
            <a:pPr algn="l">
              <a:lnSpc>
                <a:spcPct val="150000"/>
              </a:lnSpc>
            </a:pPr>
            <a:r>
              <a:rPr lang="zh-CN" altLang="en-US"/>
              <a:t>   </a:t>
            </a:r>
            <a:r>
              <a:rPr lang="zh-CN" altLang="en-US" sz="2000">
                <a:latin typeface="Times New Roman Regular" panose="02020603050405020304" charset="0"/>
                <a:cs typeface="Times New Roman Regular" panose="02020603050405020304" charset="0"/>
              </a:rPr>
              <a:t>With the development of computer science and technology, MIL is applied more and more frequently in image classification</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In image classification, MIL treats an image as a bag, and each segmentation of an image is treated as an instance</a:t>
            </a:r>
            <a:endParaRPr lang="zh-CN" altLang="en-US" sz="2000">
              <a:latin typeface="Times New Roman Regular" panose="02020603050405020304" charset="0"/>
              <a:cs typeface="Times New Roman Regular" panose="0202060305040502030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70528"/>
            <a:ext cx="10515600" cy="482946"/>
          </a:xfrm>
        </p:spPr>
        <p:txBody>
          <a:bodyPr/>
          <a:lstStyle/>
          <a:p>
            <a:r>
              <a:rPr lang="en-US" altLang="zh-CN" sz="4400" smtClean="0">
                <a:solidFill>
                  <a:schemeClr val="accent1">
                    <a:lumMod val="50000"/>
                  </a:schemeClr>
                </a:solidFill>
                <a:latin typeface="Times New Roman" panose="02020603050405020304" pitchFamily="18" charset="0"/>
                <a:ea typeface="楷体" panose="02010609060101010101" pitchFamily="49" charset="-122"/>
                <a:sym typeface="+mn-ea"/>
              </a:rPr>
              <a:t>Introduction</a:t>
            </a:r>
            <a:endParaRPr lang="en-US" altLang="zh-CN" sz="4400" dirty="0"/>
          </a:p>
        </p:txBody>
      </p:sp>
      <p:pic>
        <p:nvPicPr>
          <p:cNvPr id="3" name="图片 2" descr="截屏2020-12-03 下午7.10.54"/>
          <p:cNvPicPr>
            <a:picLocks noChangeAspect="1"/>
          </p:cNvPicPr>
          <p:nvPr/>
        </p:nvPicPr>
        <p:blipFill>
          <a:blip r:embed="rId1"/>
          <a:stretch>
            <a:fillRect/>
          </a:stretch>
        </p:blipFill>
        <p:spPr>
          <a:xfrm>
            <a:off x="-3175" y="1602105"/>
            <a:ext cx="6922135" cy="4635500"/>
          </a:xfrm>
          <a:prstGeom prst="rect">
            <a:avLst/>
          </a:prstGeom>
        </p:spPr>
      </p:pic>
      <p:sp>
        <p:nvSpPr>
          <p:cNvPr id="5" name="文本框 4"/>
          <p:cNvSpPr txBox="1"/>
          <p:nvPr/>
        </p:nvSpPr>
        <p:spPr>
          <a:xfrm>
            <a:off x="7041515" y="2666365"/>
            <a:ext cx="5200650" cy="1630045"/>
          </a:xfrm>
          <a:prstGeom prst="rect">
            <a:avLst/>
          </a:prstGeom>
          <a:noFill/>
        </p:spPr>
        <p:txBody>
          <a:bodyPr wrap="square" rtlCol="0" anchor="t">
            <a:spAutoFit/>
          </a:bodyPr>
          <a:p>
            <a:r>
              <a:rPr lang="zh-CN" altLang="en-US"/>
              <a:t>   </a:t>
            </a:r>
            <a:r>
              <a:rPr lang="zh-CN" altLang="en-US" sz="2000">
                <a:latin typeface="Times New Roman Regular" panose="02020603050405020304" charset="0"/>
                <a:cs typeface="Times New Roman Regular" panose="02020603050405020304" charset="0"/>
              </a:rPr>
              <a:t>However, we may meet the multi-instance data which consists of more than one view in practice. For example, in the image classification, in addition to image information, there are some text information in the image classification</a:t>
            </a:r>
            <a:r>
              <a:rPr lang="en-US" altLang="zh-CN" sz="2000">
                <a:latin typeface="Times New Roman Regular" panose="02020603050405020304" charset="0"/>
                <a:cs typeface="Times New Roman Regular" panose="02020603050405020304" charset="0"/>
              </a:rPr>
              <a:t>.</a:t>
            </a:r>
            <a:endParaRPr lang="en-US" altLang="zh-CN" sz="2000">
              <a:latin typeface="Times New Roman Regular" panose="02020603050405020304" charset="0"/>
              <a:cs typeface="Times New Roman Regular" panose="0202060305040502030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400" smtClean="0">
                <a:solidFill>
                  <a:schemeClr val="accent1">
                    <a:lumMod val="50000"/>
                  </a:schemeClr>
                </a:solidFill>
                <a:latin typeface="Times New Roman" panose="02020603050405020304" pitchFamily="18" charset="0"/>
                <a:ea typeface="楷体" panose="02010609060101010101" pitchFamily="49" charset="-122"/>
                <a:sym typeface="+mn-ea"/>
              </a:rPr>
              <a:t>Introduction</a:t>
            </a:r>
            <a:endParaRPr lang="en-US" altLang="zh-CN" sz="4400" dirty="0"/>
          </a:p>
        </p:txBody>
      </p:sp>
      <p:sp>
        <p:nvSpPr>
          <p:cNvPr id="5" name="文本框 4"/>
          <p:cNvSpPr txBox="1"/>
          <p:nvPr/>
        </p:nvSpPr>
        <p:spPr>
          <a:xfrm>
            <a:off x="1182370" y="1483360"/>
            <a:ext cx="7311390" cy="460375"/>
          </a:xfrm>
          <a:prstGeom prst="rect">
            <a:avLst/>
          </a:prstGeom>
          <a:noFill/>
        </p:spPr>
        <p:txBody>
          <a:bodyPr wrap="square" rtlCol="0" anchor="t">
            <a:spAutoFit/>
          </a:bodyPr>
          <a:p>
            <a:r>
              <a:rPr lang="zh-CN" altLang="en-US"/>
              <a:t> </a:t>
            </a:r>
            <a:r>
              <a:rPr lang="zh-CN" altLang="en-US" sz="2400">
                <a:latin typeface="Times New Roman Regular" panose="02020603050405020304" charset="0"/>
                <a:cs typeface="Times New Roman Regular" panose="02020603050405020304" charset="0"/>
              </a:rPr>
              <a:t>The main contributions of our work are as follows:</a:t>
            </a:r>
            <a:endParaRPr lang="zh-CN" altLang="en-US" sz="2400">
              <a:latin typeface="Times New Roman Regular" panose="02020603050405020304" charset="0"/>
              <a:cs typeface="Times New Roman Regular" panose="02020603050405020304" charset="0"/>
            </a:endParaRPr>
          </a:p>
        </p:txBody>
      </p:sp>
      <p:sp>
        <p:nvSpPr>
          <p:cNvPr id="6" name="文本框 5"/>
          <p:cNvSpPr txBox="1"/>
          <p:nvPr/>
        </p:nvSpPr>
        <p:spPr>
          <a:xfrm>
            <a:off x="1316990" y="2141855"/>
            <a:ext cx="10121265" cy="1014730"/>
          </a:xfrm>
          <a:prstGeom prst="rect">
            <a:avLst/>
          </a:prstGeom>
          <a:noFill/>
        </p:spPr>
        <p:txBody>
          <a:bodyPr wrap="square" rtlCol="0" anchor="t">
            <a:spAutoFit/>
          </a:bodyPr>
          <a:p>
            <a:r>
              <a:rPr lang="zh-CN" altLang="en-US" sz="2000">
                <a:latin typeface="Times New Roman Regular" panose="02020603050405020304" charset="0"/>
                <a:cs typeface="Times New Roman Regular" panose="02020603050405020304" charset="0"/>
              </a:rPr>
              <a:t>We propose a new similarity-based two-view method(STMIL), based on the basic MIL      method to incorporate two-view data in to a learning model, such that we can deliver a more accurate predictive classifier.</a:t>
            </a:r>
            <a:endParaRPr lang="zh-CN" altLang="en-US" sz="2000">
              <a:latin typeface="Times New Roman Regular" panose="02020603050405020304" charset="0"/>
              <a:cs typeface="Times New Roman Regular" panose="02020603050405020304" charset="0"/>
            </a:endParaRPr>
          </a:p>
        </p:txBody>
      </p:sp>
      <p:sp>
        <p:nvSpPr>
          <p:cNvPr id="7" name="文本框 6"/>
          <p:cNvSpPr txBox="1"/>
          <p:nvPr/>
        </p:nvSpPr>
        <p:spPr>
          <a:xfrm>
            <a:off x="1016000" y="2465070"/>
            <a:ext cx="411480" cy="368300"/>
          </a:xfrm>
          <a:prstGeom prst="rect">
            <a:avLst/>
          </a:prstGeom>
          <a:noFill/>
        </p:spPr>
        <p:txBody>
          <a:bodyPr wrap="none" rtlCol="0" anchor="t">
            <a:spAutoFit/>
          </a:bodyPr>
          <a:p>
            <a:r>
              <a:rPr lang="zh-CN" altLang="en-US">
                <a:latin typeface="Calibri" charset="0"/>
                <a:ea typeface="Calibri" charset="0"/>
              </a:rPr>
              <a:t>①</a:t>
            </a:r>
            <a:endParaRPr lang="zh-CN" altLang="en-US">
              <a:latin typeface="Calibri" charset="0"/>
              <a:ea typeface="Calibri" charset="0"/>
            </a:endParaRPr>
          </a:p>
        </p:txBody>
      </p:sp>
      <p:sp>
        <p:nvSpPr>
          <p:cNvPr id="9" name="文本框 8"/>
          <p:cNvSpPr txBox="1"/>
          <p:nvPr/>
        </p:nvSpPr>
        <p:spPr>
          <a:xfrm>
            <a:off x="905510" y="4432300"/>
            <a:ext cx="411480" cy="368300"/>
          </a:xfrm>
          <a:prstGeom prst="rect">
            <a:avLst/>
          </a:prstGeom>
          <a:noFill/>
        </p:spPr>
        <p:txBody>
          <a:bodyPr wrap="square" rtlCol="0" anchor="t">
            <a:spAutoFit/>
          </a:bodyPr>
          <a:p>
            <a:r>
              <a:rPr lang="zh-CN" altLang="en-US">
                <a:latin typeface="Calibri" charset="0"/>
                <a:ea typeface="Calibri" charset="0"/>
              </a:rPr>
              <a:t>②</a:t>
            </a:r>
            <a:endParaRPr lang="zh-CN" altLang="en-US">
              <a:latin typeface="Calibri" charset="0"/>
              <a:ea typeface="Calibri" charset="0"/>
            </a:endParaRPr>
          </a:p>
        </p:txBody>
      </p:sp>
      <p:sp>
        <p:nvSpPr>
          <p:cNvPr id="10" name="文本框 9"/>
          <p:cNvSpPr txBox="1"/>
          <p:nvPr/>
        </p:nvSpPr>
        <p:spPr>
          <a:xfrm>
            <a:off x="1316990" y="4263390"/>
            <a:ext cx="9789160" cy="706755"/>
          </a:xfrm>
          <a:prstGeom prst="rect">
            <a:avLst/>
          </a:prstGeom>
          <a:noFill/>
        </p:spPr>
        <p:txBody>
          <a:bodyPr wrap="square" rtlCol="0" anchor="t">
            <a:spAutoFit/>
          </a:bodyPr>
          <a:p>
            <a:r>
              <a:rPr lang="zh-CN" altLang="en-US" sz="2000">
                <a:latin typeface="Times New Roman Regular" panose="02020603050405020304" charset="0"/>
                <a:cs typeface="Times New Roman Regular" panose="02020603050405020304" charset="0"/>
              </a:rPr>
              <a:t>The results show that our method demonstrates highly competitive classification accuracy and shows less sensitivity to the labeling noise than the existing MIL methods.</a:t>
            </a:r>
            <a:endParaRPr lang="zh-CN" altLang="en-US" sz="2000">
              <a:latin typeface="Times New Roman Regular" panose="02020603050405020304" charset="0"/>
              <a:cs typeface="Times New Roman Regular" panose="0202060305040502030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Similarity-based two-view multiple instance learning</a:t>
            </a:r>
            <a:b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br>
            <a:endParaRPr lang="en-US" altLang="zh-CN" sz="3200" dirty="0"/>
          </a:p>
        </p:txBody>
      </p:sp>
      <p:sp>
        <p:nvSpPr>
          <p:cNvPr id="5" name="文本框 4"/>
          <p:cNvSpPr txBox="1"/>
          <p:nvPr/>
        </p:nvSpPr>
        <p:spPr>
          <a:xfrm>
            <a:off x="752475" y="1253490"/>
            <a:ext cx="6256655" cy="460375"/>
          </a:xfrm>
          <a:prstGeom prst="rect">
            <a:avLst/>
          </a:prstGeom>
          <a:noFill/>
        </p:spPr>
        <p:txBody>
          <a:bodyPr wrap="square" rtlCol="0" anchor="t">
            <a:spAutoFit/>
          </a:bodyPr>
          <a:p>
            <a:r>
              <a:rPr lang="zh-CN" altLang="en-US"/>
              <a:t> </a:t>
            </a:r>
            <a:r>
              <a:rPr lang="zh-CN" altLang="en-US" sz="2400">
                <a:latin typeface="Times New Roman Regular" panose="02020603050405020304" charset="0"/>
                <a:cs typeface="Times New Roman Regular" panose="02020603050405020304" charset="0"/>
              </a:rPr>
              <a:t>Data model and two-view data generation</a:t>
            </a:r>
            <a:endParaRPr lang="zh-CN" altLang="en-US" sz="2400">
              <a:latin typeface="Times New Roman Regular" panose="02020603050405020304" charset="0"/>
              <a:cs typeface="Times New Roman Regular" panose="02020603050405020304" charset="0"/>
            </a:endParaRPr>
          </a:p>
        </p:txBody>
      </p:sp>
      <p:pic>
        <p:nvPicPr>
          <p:cNvPr id="18" name="图片 17"/>
          <p:cNvPicPr>
            <a:picLocks noChangeAspect="1"/>
          </p:cNvPicPr>
          <p:nvPr/>
        </p:nvPicPr>
        <p:blipFill>
          <a:blip r:embed="rId1"/>
          <a:stretch>
            <a:fillRect/>
          </a:stretch>
        </p:blipFill>
        <p:spPr>
          <a:xfrm>
            <a:off x="1524000" y="1804035"/>
            <a:ext cx="9144000" cy="499237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smtClean="0">
                <a:solidFill>
                  <a:schemeClr val="accent1">
                    <a:lumMod val="50000"/>
                  </a:schemeClr>
                </a:solidFill>
                <a:latin typeface="Times New Roman" panose="02020603050405020304" pitchFamily="18" charset="0"/>
                <a:ea typeface="楷体" panose="02010609060101010101" pitchFamily="49" charset="-122"/>
                <a:sym typeface="+mn-ea"/>
              </a:rPr>
              <a:t>Similarity-based two-view multiple instance learning</a:t>
            </a:r>
            <a:br>
              <a:rPr lang="en-US" altLang="zh-CN" sz="3200" b="1" dirty="0" smtClean="0">
                <a:solidFill>
                  <a:schemeClr val="accent1">
                    <a:lumMod val="50000"/>
                  </a:schemeClr>
                </a:solidFill>
                <a:latin typeface="Times New Roman" panose="02020603050405020304" pitchFamily="18" charset="0"/>
                <a:ea typeface="楷体" panose="02010609060101010101" pitchFamily="49" charset="-122"/>
                <a:cs typeface="Times New Roman" panose="02020603050405020304" pitchFamily="18" charset="0"/>
              </a:rPr>
            </a:br>
            <a:endParaRPr lang="en-US" altLang="zh-CN" sz="3200" dirty="0"/>
          </a:p>
        </p:txBody>
      </p:sp>
      <p:sp>
        <p:nvSpPr>
          <p:cNvPr id="5" name="文本框 4"/>
          <p:cNvSpPr txBox="1"/>
          <p:nvPr/>
        </p:nvSpPr>
        <p:spPr>
          <a:xfrm>
            <a:off x="752475" y="1253490"/>
            <a:ext cx="6256655" cy="460375"/>
          </a:xfrm>
          <a:prstGeom prst="rect">
            <a:avLst/>
          </a:prstGeom>
          <a:noFill/>
        </p:spPr>
        <p:txBody>
          <a:bodyPr wrap="square" rtlCol="0" anchor="t">
            <a:spAutoFit/>
          </a:bodyPr>
          <a:p>
            <a:r>
              <a:rPr lang="zh-CN" altLang="en-US"/>
              <a:t> </a:t>
            </a:r>
            <a:r>
              <a:rPr lang="zh-CN" altLang="en-US" sz="2400">
                <a:latin typeface="Times New Roman Regular" panose="02020603050405020304" charset="0"/>
                <a:cs typeface="Times New Roman Regular" panose="02020603050405020304" charset="0"/>
              </a:rPr>
              <a:t>Data model and two-view data generation</a:t>
            </a:r>
            <a:endParaRPr lang="zh-CN" altLang="en-US" sz="2400">
              <a:latin typeface="Times New Roman Regular" panose="02020603050405020304" charset="0"/>
              <a:cs typeface="Times New Roman Regular" panose="02020603050405020304" charset="0"/>
            </a:endParaRPr>
          </a:p>
        </p:txBody>
      </p:sp>
      <p:pic>
        <p:nvPicPr>
          <p:cNvPr id="3" name="图片 2" descr="截屏2020-12-03 下午8.26.59"/>
          <p:cNvPicPr>
            <a:picLocks noChangeAspect="1"/>
          </p:cNvPicPr>
          <p:nvPr/>
        </p:nvPicPr>
        <p:blipFill>
          <a:blip r:embed="rId1"/>
          <a:stretch>
            <a:fillRect/>
          </a:stretch>
        </p:blipFill>
        <p:spPr>
          <a:xfrm>
            <a:off x="1892935" y="2420620"/>
            <a:ext cx="7049135" cy="838200"/>
          </a:xfrm>
          <a:prstGeom prst="rect">
            <a:avLst/>
          </a:prstGeom>
        </p:spPr>
      </p:pic>
      <p:sp>
        <p:nvSpPr>
          <p:cNvPr id="4" name="文本框 3"/>
          <p:cNvSpPr txBox="1"/>
          <p:nvPr/>
        </p:nvSpPr>
        <p:spPr>
          <a:xfrm>
            <a:off x="1121410" y="1908810"/>
            <a:ext cx="8592820" cy="368300"/>
          </a:xfrm>
          <a:prstGeom prst="rect">
            <a:avLst/>
          </a:prstGeom>
          <a:noFill/>
        </p:spPr>
        <p:txBody>
          <a:bodyPr wrap="square" rtlCol="0" anchor="t">
            <a:spAutoFit/>
          </a:bodyPr>
          <a:p>
            <a:r>
              <a:rPr lang="zh-CN" altLang="en-US"/>
              <a:t> </a:t>
            </a:r>
            <a:r>
              <a:rPr lang="zh-CN" altLang="en-US" sz="2000">
                <a:latin typeface="Times New Roman Regular" panose="02020603050405020304" charset="0"/>
                <a:cs typeface="Times New Roman Regular" panose="02020603050405020304" charset="0"/>
              </a:rPr>
              <a:t>Given an instance x and a subset S, the similarity of x to S is defined as:</a:t>
            </a:r>
            <a:endParaRPr lang="zh-CN" altLang="en-US" sz="2000">
              <a:latin typeface="Times New Roman Regular" panose="02020603050405020304" charset="0"/>
              <a:cs typeface="Times New Roman Regular" panose="02020603050405020304" charset="0"/>
            </a:endParaRPr>
          </a:p>
        </p:txBody>
      </p:sp>
      <p:pic>
        <p:nvPicPr>
          <p:cNvPr id="6" name="图片 5" descr="截屏2020-12-03 下午8.29.00"/>
          <p:cNvPicPr>
            <a:picLocks noChangeAspect="1"/>
          </p:cNvPicPr>
          <p:nvPr/>
        </p:nvPicPr>
        <p:blipFill>
          <a:blip r:embed="rId2"/>
          <a:stretch>
            <a:fillRect/>
          </a:stretch>
        </p:blipFill>
        <p:spPr>
          <a:xfrm>
            <a:off x="1721485" y="4221480"/>
            <a:ext cx="7436485" cy="1333500"/>
          </a:xfrm>
          <a:prstGeom prst="rect">
            <a:avLst/>
          </a:prstGeom>
        </p:spPr>
      </p:pic>
      <p:sp>
        <p:nvSpPr>
          <p:cNvPr id="7" name="文本框 6"/>
          <p:cNvSpPr txBox="1"/>
          <p:nvPr/>
        </p:nvSpPr>
        <p:spPr>
          <a:xfrm>
            <a:off x="1206500" y="3569335"/>
            <a:ext cx="6918960" cy="368300"/>
          </a:xfrm>
          <a:prstGeom prst="rect">
            <a:avLst/>
          </a:prstGeom>
          <a:noFill/>
        </p:spPr>
        <p:txBody>
          <a:bodyPr wrap="square" rtlCol="0" anchor="t">
            <a:spAutoFit/>
          </a:bodyPr>
          <a:p>
            <a:r>
              <a:rPr lang="zh-CN" altLang="en-US"/>
              <a:t> </a:t>
            </a:r>
            <a:r>
              <a:rPr lang="zh-CN" altLang="en-US" sz="2000">
                <a:latin typeface="Times New Roman Regular" panose="02020603050405020304" charset="0"/>
                <a:cs typeface="Times New Roman Regular" panose="02020603050405020304" charset="0"/>
              </a:rPr>
              <a:t>Both memberships are calculated as follows:</a:t>
            </a:r>
            <a:endParaRPr lang="zh-CN" altLang="en-US" sz="2000">
              <a:latin typeface="Times New Roman Regular" panose="02020603050405020304" charset="0"/>
              <a:cs typeface="Times New Roman Regular" panose="0202060305040502030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5924</Words>
  <Application>WPS 演示</Application>
  <PresentationFormat>自定义</PresentationFormat>
  <Paragraphs>168</Paragraphs>
  <Slides>26</Slides>
  <Notes>10</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26</vt:i4>
      </vt:variant>
    </vt:vector>
  </HeadingPairs>
  <TitlesOfParts>
    <vt:vector size="53" baseType="lpstr">
      <vt:lpstr>Arial</vt:lpstr>
      <vt:lpstr>方正书宋_GBK</vt:lpstr>
      <vt:lpstr>Wingdings</vt:lpstr>
      <vt:lpstr>Bahnschrift Condensed</vt:lpstr>
      <vt:lpstr>苹方-简</vt:lpstr>
      <vt:lpstr>Gill Sans Ultra Bold</vt:lpstr>
      <vt:lpstr>Times New Roman</vt:lpstr>
      <vt:lpstr>华康俪金黑W8(P)</vt:lpstr>
      <vt:lpstr>宋体</vt:lpstr>
      <vt:lpstr>仿宋</vt:lpstr>
      <vt:lpstr>方正仿宋_GBK</vt:lpstr>
      <vt:lpstr>汉仪书宋二KW</vt:lpstr>
      <vt:lpstr>楷体</vt:lpstr>
      <vt:lpstr>汉仪楷体KW</vt:lpstr>
      <vt:lpstr>黑体</vt:lpstr>
      <vt:lpstr>Times New Roman Regular</vt:lpstr>
      <vt:lpstr>Calibri</vt:lpstr>
      <vt:lpstr>Al Bayan Plain</vt:lpstr>
      <vt:lpstr>等线</vt:lpstr>
      <vt:lpstr>汉仪中等线KW</vt:lpstr>
      <vt:lpstr>微软雅黑</vt:lpstr>
      <vt:lpstr>汉仪旗黑</vt:lpstr>
      <vt:lpstr>宋体</vt:lpstr>
      <vt:lpstr>Arial Unicode MS</vt:lpstr>
      <vt:lpstr>汉仪中黑KW</vt:lpstr>
      <vt:lpstr>Helvetica Neue</vt:lpstr>
      <vt:lpstr>Office 主题​​</vt:lpstr>
      <vt:lpstr>Multiple Instance Learning</vt:lpstr>
      <vt:lpstr>Multiple Instance Learning</vt:lpstr>
      <vt:lpstr>PowerPoint 演示文稿</vt:lpstr>
      <vt:lpstr>PowerPoint 演示文稿</vt:lpstr>
      <vt:lpstr>Introduction</vt:lpstr>
      <vt:lpstr>Introduction</vt:lpstr>
      <vt:lpstr>Introduction</vt:lpstr>
      <vt:lpstr>Similarity-based two-view multiple instance learning </vt:lpstr>
      <vt:lpstr>Similarity-based two-view multiple instance learning </vt:lpstr>
      <vt:lpstr>Similarity-based two-view multiple instance learning </vt:lpstr>
      <vt:lpstr>Similarity-based two-view multiple instance learning </vt:lpstr>
      <vt:lpstr>Similarity-based two-view multiple instance learning </vt:lpstr>
      <vt:lpstr>Similarity-based two-view multiple instance learning </vt:lpstr>
      <vt:lpstr>Similarity-based two-view multiple instance learning </vt:lpstr>
      <vt:lpstr>Similarity-based two-view multiple instance learning </vt:lpstr>
      <vt:lpstr>Similarity-based two-view multiple instance learning </vt:lpstr>
      <vt:lpstr>Similarity-based two-view multiple instance learning </vt:lpstr>
      <vt:lpstr>Experiments</vt:lpstr>
      <vt:lpstr>Experiments</vt:lpstr>
      <vt:lpstr>Experiments</vt:lpstr>
      <vt:lpstr>Experiments</vt:lpstr>
      <vt:lpstr>Experiments</vt:lpstr>
      <vt:lpstr>Experiments</vt:lpstr>
      <vt:lpstr>Experiments</vt:lpstr>
      <vt:lpstr>Conclusion and future work</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Xiaofei Zhu</dc:creator>
  <cp:lastModifiedBy>wangjia</cp:lastModifiedBy>
  <cp:revision>964</cp:revision>
  <dcterms:created xsi:type="dcterms:W3CDTF">2020-12-05T06:00:06Z</dcterms:created>
  <dcterms:modified xsi:type="dcterms:W3CDTF">2020-12-05T06:00:06Z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2052-3.0.0.4824</vt:lpwstr>
  </property>
</Properties>
</file>